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free/?all-free-tier.sort-by=item.additionalFields.SortRank&amp;all-free-tier.sort-order=asc"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wsaccountbilling/latest/aboutv2/manage-account-payment-aispl.html#determine-seller"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ws.amazon.com/pricing/" TargetMode="External"/><Relationship Id="rId3" Type="http://schemas.openxmlformats.org/officeDocument/2006/relationships/hyperlink" Target="https://d0.awsstatic.com/whitepapers/aws_pricing_overview.pdf"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alculator.aw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pricing-calculator/latest/userguide/reading-estimate.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IAM/latest/UserGuide/access_policies_testing-policies.html"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tc-largeobjects.s3-us-west-2.amazonaws.com/ILT-TF-100-ACFNDS-20-EN/Module_2_Billing+Dashboard+v1.0.mp4"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premiumsupport/plans/"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ws.amazon.com/economics/" TargetMode="External"/><Relationship Id="rId3" Type="http://schemas.openxmlformats.org/officeDocument/2006/relationships/hyperlink" Target="https://calculator.aws/#/" TargetMode="External"/><Relationship Id="rId4" Type="http://schemas.openxmlformats.org/officeDocument/2006/relationships/hyperlink" Target="http://aws.amazon.com/economics/" TargetMode="External"/><Relationship Id="rId5" Type="http://schemas.openxmlformats.org/officeDocument/2006/relationships/hyperlink" Target="https://dx1572sre29wk.cloudfront.net/cost/"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0.awsstatic.com/whitepapers/aws_pricing_overview.pdf"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Welcome Module 2: Cloud Economics and Billing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AWS constantly focuses on reducing data center hardware costs, improving operational efficiencies, lowering power consumption, and generally lowering the cost of doing business.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These optimizations and the substantial and growing economies of scale of AWS result in passing savings back to you as lower pricing. Since 2006, AWS has lowered pricing </a:t>
            </a:r>
            <a:r>
              <a:rPr b="0" i="1" lang="en-US" sz="1100">
                <a:solidFill>
                  <a:schemeClr val="dk1"/>
                </a:solidFill>
                <a:latin typeface="Calibri"/>
                <a:ea typeface="Calibri"/>
                <a:cs typeface="Calibri"/>
                <a:sym typeface="Calibri"/>
              </a:rPr>
              <a:t>75</a:t>
            </a:r>
            <a:r>
              <a:rPr lang="en-US" sz="1100">
                <a:solidFill>
                  <a:schemeClr val="dk1"/>
                </a:solidFill>
                <a:latin typeface="Calibri"/>
                <a:ea typeface="Calibri"/>
                <a:cs typeface="Calibri"/>
                <a:sym typeface="Calibri"/>
              </a:rPr>
              <a:t> times (as of September 2019).</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Another benefit of AWS growth is that future, higher-performing resources replace current ones for no extra charge. </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AWS realizes that every customer has different needs. If none of the AWS pricing models work for your project, custom pricing is available for high-volume projects with unique requirements.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rPr>
              <a:t>To help new AWS customers get started in the cloud, AWS offers a free usage tier (the AWS Free Tier) for new customers for up to 1 year. The AWS Free Tier applies to certain services and options. If you are a new AWS customer, you can run a free Amazon Elastic Compute Cloud (Amazon EC2) T2 micro instance for a year, while also using a free usage tier for Amazon S3, Amazon Elastic Block Store (Amazon EBS), Elastic Load Balancing, AWS data transfer, and other AWS services.</a:t>
            </a:r>
            <a:br>
              <a:rPr lang="en-US" sz="1100">
                <a:solidFill>
                  <a:schemeClr val="dk1"/>
                </a:solidFill>
              </a:rPr>
            </a:br>
            <a:br>
              <a:rPr lang="en-US" sz="1100">
                <a:solidFill>
                  <a:schemeClr val="dk1"/>
                </a:solidFill>
              </a:rPr>
            </a:br>
            <a:r>
              <a:rPr lang="en-US" sz="1100">
                <a:solidFill>
                  <a:schemeClr val="dk1"/>
                </a:solidFill>
              </a:rPr>
              <a:t>To learn more, see </a:t>
            </a:r>
            <a:r>
              <a:rPr lang="en-US" sz="1100" u="sng">
                <a:solidFill>
                  <a:schemeClr val="hlink"/>
                </a:solidFill>
                <a:latin typeface="Arial"/>
                <a:ea typeface="Arial"/>
                <a:cs typeface="Arial"/>
                <a:sym typeface="Arial"/>
                <a:hlinkClick r:id="rId2"/>
              </a:rPr>
              <a:t>AWS Free Tier</a:t>
            </a:r>
            <a:r>
              <a:rPr lang="en-US" sz="1100">
                <a:solidFill>
                  <a:schemeClr val="dk1"/>
                </a:solidFill>
              </a:rPr>
              <a:t>.</a:t>
            </a:r>
            <a:endParaRPr sz="1100"/>
          </a:p>
          <a:p>
            <a:pPr indent="0" lvl="0" marL="0" marR="0" rtl="0" algn="l">
              <a:lnSpc>
                <a:spcPct val="100000"/>
              </a:lnSpc>
              <a:spcBef>
                <a:spcPts val="0"/>
              </a:spcBef>
              <a:spcAft>
                <a:spcPts val="0"/>
              </a:spcAft>
              <a:buClr>
                <a:schemeClr val="dk1"/>
              </a:buClr>
              <a:buSzPts val="1100"/>
              <a:buFont typeface="Calibri"/>
              <a:buNone/>
            </a:pPr>
            <a:r>
              <a:t/>
            </a:r>
            <a:endParaRPr sz="11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13:notes"/>
          <p:cNvSpPr txBox="1"/>
          <p:nvPr>
            <p:ph idx="1" type="body"/>
          </p:nvPr>
        </p:nvSpPr>
        <p:spPr>
          <a:xfrm>
            <a:off x="685800" y="4400549"/>
            <a:ext cx="5486400" cy="360045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AWS also offers a variety of services for no additional charge.</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171450" lvl="0" marL="171450" rtl="0" algn="l">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Amazon Virtual Private Cloud (Amazon VPC)</a:t>
            </a:r>
            <a:r>
              <a:rPr lang="en-US" sz="1100">
                <a:solidFill>
                  <a:schemeClr val="dk1"/>
                </a:solidFill>
                <a:latin typeface="Calibri"/>
                <a:ea typeface="Calibri"/>
                <a:cs typeface="Calibri"/>
                <a:sym typeface="Calibri"/>
              </a:rPr>
              <a:t> enables you to provision a logically isolated section of the AWS Cloud where you can launch AWS resources in a virtual network that you define.</a:t>
            </a:r>
            <a:endParaRPr/>
          </a:p>
          <a:p>
            <a:pPr indent="-171450" lvl="0" marL="171450" rtl="0" algn="l">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AWS Identity and Access Management (IAM)</a:t>
            </a:r>
            <a:r>
              <a:rPr lang="en-US" sz="1100">
                <a:solidFill>
                  <a:schemeClr val="dk1"/>
                </a:solidFill>
                <a:latin typeface="Calibri"/>
                <a:ea typeface="Calibri"/>
                <a:cs typeface="Calibri"/>
                <a:sym typeface="Calibri"/>
              </a:rPr>
              <a:t> controls your users’ access to AWS services and resources.</a:t>
            </a:r>
            <a:endParaRPr/>
          </a:p>
          <a:p>
            <a:pPr indent="-171450" lvl="0" marL="171450" rtl="0" algn="l">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Consolidated Billing </a:t>
            </a:r>
            <a:r>
              <a:rPr lang="en-US" sz="1100">
                <a:solidFill>
                  <a:schemeClr val="dk1"/>
                </a:solidFill>
                <a:latin typeface="Calibri"/>
                <a:ea typeface="Calibri"/>
                <a:cs typeface="Calibri"/>
                <a:sym typeface="Calibri"/>
              </a:rPr>
              <a:t>is a billing feature in AWS Organizations to consolidate payment for multiple AWS accounts or multiple Amazon Internet Services Private Limited (AISPL) accounts*. Consolidated billing provides:</a:t>
            </a:r>
            <a:endParaRPr/>
          </a:p>
          <a:p>
            <a:pPr indent="-171450" lvl="1" marL="628650" rtl="0" algn="l">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One bill </a:t>
            </a:r>
            <a:r>
              <a:rPr lang="en-US" sz="1100">
                <a:solidFill>
                  <a:schemeClr val="dk1"/>
                </a:solidFill>
                <a:latin typeface="Calibri"/>
                <a:ea typeface="Calibri"/>
                <a:cs typeface="Calibri"/>
                <a:sym typeface="Calibri"/>
              </a:rPr>
              <a:t>for multiple accounts.</a:t>
            </a:r>
            <a:endParaRPr/>
          </a:p>
          <a:p>
            <a:pPr indent="-171450" lvl="1" marL="6286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The ability to </a:t>
            </a:r>
            <a:r>
              <a:rPr b="1" lang="en-US" sz="1100">
                <a:solidFill>
                  <a:schemeClr val="dk1"/>
                </a:solidFill>
                <a:latin typeface="Calibri"/>
                <a:ea typeface="Calibri"/>
                <a:cs typeface="Calibri"/>
                <a:sym typeface="Calibri"/>
              </a:rPr>
              <a:t>easily track </a:t>
            </a:r>
            <a:r>
              <a:rPr lang="en-US" sz="1100">
                <a:solidFill>
                  <a:schemeClr val="dk1"/>
                </a:solidFill>
                <a:latin typeface="Calibri"/>
                <a:ea typeface="Calibri"/>
                <a:cs typeface="Calibri"/>
                <a:sym typeface="Calibri"/>
              </a:rPr>
              <a:t>each account’s charges.</a:t>
            </a:r>
            <a:endParaRPr/>
          </a:p>
          <a:p>
            <a:pPr indent="-171450" lvl="1" marL="6286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The opportunity to decrease charges as a result of volume pricing discounts from </a:t>
            </a:r>
            <a:r>
              <a:rPr b="1" lang="en-US" sz="1100">
                <a:solidFill>
                  <a:schemeClr val="dk1"/>
                </a:solidFill>
                <a:latin typeface="Calibri"/>
                <a:ea typeface="Calibri"/>
                <a:cs typeface="Calibri"/>
                <a:sym typeface="Calibri"/>
              </a:rPr>
              <a:t>combined usage</a:t>
            </a:r>
            <a:r>
              <a:rPr lang="en-US" sz="1100">
                <a:solidFill>
                  <a:schemeClr val="dk1"/>
                </a:solidFill>
                <a:latin typeface="Calibri"/>
                <a:ea typeface="Calibri"/>
                <a:cs typeface="Calibri"/>
                <a:sym typeface="Calibri"/>
              </a:rPr>
              <a:t>.</a:t>
            </a:r>
            <a:endParaRPr/>
          </a:p>
          <a:p>
            <a:pPr indent="-171450" lvl="1" marL="6286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And you can consolidate all of your accounts using Consolidated Billing and get tiered benefits.</a:t>
            </a:r>
            <a:endParaRPr/>
          </a:p>
          <a:p>
            <a:pPr indent="-171450" lvl="0" marL="171450" rtl="0" algn="l">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AWS Elastic Beanstalk </a:t>
            </a:r>
            <a:r>
              <a:rPr lang="en-US" sz="1100">
                <a:solidFill>
                  <a:schemeClr val="dk1"/>
                </a:solidFill>
                <a:latin typeface="Calibri"/>
                <a:ea typeface="Calibri"/>
                <a:cs typeface="Calibri"/>
                <a:sym typeface="Calibri"/>
              </a:rPr>
              <a:t>is an even easier way for you to quickly deploy and manage applications in the AWS Cloud.</a:t>
            </a:r>
            <a:endParaRPr/>
          </a:p>
          <a:p>
            <a:pPr indent="-171450" lvl="0" marL="171450" rtl="0" algn="l">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AWS CloudFormation</a:t>
            </a:r>
            <a:r>
              <a:rPr lang="en-US" sz="1100">
                <a:solidFill>
                  <a:schemeClr val="dk1"/>
                </a:solidFill>
                <a:latin typeface="Calibri"/>
                <a:ea typeface="Calibri"/>
                <a:cs typeface="Calibri"/>
                <a:sym typeface="Calibri"/>
              </a:rPr>
              <a:t> gives developers and systems administrators an easy way to create a collection of related AWS resources and provision them in an orderly and predictable fashion.</a:t>
            </a:r>
            <a:endParaRPr/>
          </a:p>
          <a:p>
            <a:pPr indent="-171450" lvl="0" marL="171450" rtl="0" algn="l">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Automatic Scaling</a:t>
            </a:r>
            <a:r>
              <a:rPr lang="en-US" sz="1100">
                <a:solidFill>
                  <a:schemeClr val="dk1"/>
                </a:solidFill>
                <a:latin typeface="Calibri"/>
                <a:ea typeface="Calibri"/>
                <a:cs typeface="Calibri"/>
                <a:sym typeface="Calibri"/>
              </a:rPr>
              <a:t> automatically adds or removes resources according to conditions you define. The resources you are using increase seamlessly during demand spikes to maintain performance and decrease automatically during demand lulls to minimize costs.</a:t>
            </a:r>
            <a:endParaRPr/>
          </a:p>
          <a:p>
            <a:pPr indent="-171450" lvl="0" marL="171450" rtl="0" algn="l">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AWS OpsWorks </a:t>
            </a:r>
            <a:r>
              <a:rPr lang="en-US" sz="1100">
                <a:solidFill>
                  <a:schemeClr val="dk1"/>
                </a:solidFill>
                <a:latin typeface="Calibri"/>
                <a:ea typeface="Calibri"/>
                <a:cs typeface="Calibri"/>
                <a:sym typeface="Calibri"/>
              </a:rPr>
              <a:t>is an application management service that makes it easy to deploy and operate applications of all shapes and sizes.</a:t>
            </a:r>
            <a:endParaRPr/>
          </a:p>
          <a:p>
            <a:pPr indent="0" lvl="0" marL="0" rtl="0" algn="l">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Though there is no charge for these services, there might be charges associated with other AWS services used with these services. For example, when you automatically scale additional EC2 instances, there will be charges for those instances.</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Note: </a:t>
            </a:r>
            <a:r>
              <a:rPr lang="en-US" sz="1100"/>
              <a:t>The main difference between AWS accounts and AISPL accounts is the </a:t>
            </a:r>
            <a:r>
              <a:rPr lang="en-US" sz="1100" u="sng">
                <a:solidFill>
                  <a:schemeClr val="hlink"/>
                </a:solidFill>
                <a:hlinkClick r:id="rId2"/>
              </a:rPr>
              <a:t>seller of record</a:t>
            </a:r>
            <a:r>
              <a:rPr lang="en-US" sz="1100"/>
              <a:t>. AWS accounts are administered by Amazon Web Services, Inc., but AISPL accounts are administered by Amazon Internet Services Private Limited. If you used an Indian address when you created your account, your account's default seller of record is AISPL. By default, AISPL accounts are billed in Indian Rupees (INR).</a:t>
            </a:r>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14:notes"/>
          <p:cNvSpPr txBox="1"/>
          <p:nvPr>
            <p:ph idx="1" type="body"/>
          </p:nvPr>
        </p:nvSpPr>
        <p:spPr>
          <a:xfrm>
            <a:off x="685800" y="4400550"/>
            <a:ext cx="5486400" cy="435156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rPr>
              <a:t>In summary, while the number and types of services offered by AWS have increased dramatically, our philosophy on pricing has not changed. At the end of each month, you pay only for what you use, and you can start or stop using a product at any time. No long-term contracts are required. </a:t>
            </a:r>
            <a:endParaRPr/>
          </a:p>
          <a:p>
            <a:pPr indent="0" lvl="0" marL="0" rtl="0" algn="l">
              <a:spcBef>
                <a:spcPts val="0"/>
              </a:spcBef>
              <a:spcAft>
                <a:spcPts val="0"/>
              </a:spcAft>
              <a:buNone/>
            </a:pPr>
            <a:r>
              <a:rPr lang="en-US" sz="1100">
                <a:solidFill>
                  <a:schemeClr val="dk1"/>
                </a:solidFill>
              </a:rPr>
              <a:t> </a:t>
            </a:r>
            <a:endParaRPr/>
          </a:p>
          <a:p>
            <a:pPr indent="0" lvl="0" marL="0" rtl="0" algn="l">
              <a:spcBef>
                <a:spcPts val="0"/>
              </a:spcBef>
              <a:spcAft>
                <a:spcPts val="0"/>
              </a:spcAft>
              <a:buNone/>
            </a:pPr>
            <a:r>
              <a:rPr lang="en-US" sz="1100">
                <a:solidFill>
                  <a:schemeClr val="dk1"/>
                </a:solidFill>
              </a:rPr>
              <a:t>The best way to estimate costs is to examine the fundamental characteristics for each AWS service, estimate your usage for each characteristic, and then map that usage to the prices that are posted on the AWS website. The service pricing strategy gives you the flexibility to choose the services that you need for each project and to pay only for what you use.</a:t>
            </a:r>
            <a:endParaRPr/>
          </a:p>
          <a:p>
            <a:pPr indent="0" lvl="0" marL="0" rtl="0" algn="l">
              <a:spcBef>
                <a:spcPts val="0"/>
              </a:spcBef>
              <a:spcAft>
                <a:spcPts val="0"/>
              </a:spcAft>
              <a:buNone/>
            </a:pPr>
            <a:r>
              <a:rPr lang="en-US" sz="1100">
                <a:solidFill>
                  <a:schemeClr val="dk1"/>
                </a:solidFill>
              </a:rPr>
              <a:t> </a:t>
            </a:r>
            <a:endParaRPr/>
          </a:p>
          <a:p>
            <a:pPr indent="0" lvl="0" marL="0" rtl="0" algn="l">
              <a:spcBef>
                <a:spcPts val="0"/>
              </a:spcBef>
              <a:spcAft>
                <a:spcPts val="0"/>
              </a:spcAft>
              <a:buNone/>
            </a:pPr>
            <a:r>
              <a:rPr lang="en-US" sz="1100">
                <a:solidFill>
                  <a:schemeClr val="dk1"/>
                </a:solidFill>
              </a:rPr>
              <a:t>There are several free AWS services, including: </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rPr>
              <a:t>Amazon VPC</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rPr>
              <a:t>Elastic Beanstalk</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rPr>
              <a:t>AWS CloudFormation</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rPr>
              <a:t>IAM</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rPr>
              <a:t>Automatic scaling services</a:t>
            </a:r>
            <a:endParaRPr sz="1100">
              <a:solidFill>
                <a:schemeClr val="dk1"/>
              </a:solidFill>
            </a:endParaRPr>
          </a:p>
          <a:p>
            <a:pPr indent="-171450" lvl="0" marL="171450" rtl="0" algn="l">
              <a:spcBef>
                <a:spcPts val="0"/>
              </a:spcBef>
              <a:spcAft>
                <a:spcPts val="0"/>
              </a:spcAft>
              <a:buClr>
                <a:schemeClr val="dk1"/>
              </a:buClr>
              <a:buSzPts val="1100"/>
              <a:buFont typeface="Arial"/>
              <a:buChar char="•"/>
            </a:pPr>
            <a:r>
              <a:rPr lang="en-US" sz="1100">
                <a:solidFill>
                  <a:schemeClr val="dk1"/>
                </a:solidFill>
              </a:rPr>
              <a:t>AWS OpsWorks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rPr>
              <a:t>Consolidated Billing </a:t>
            </a:r>
            <a:endParaRPr/>
          </a:p>
          <a:p>
            <a:pPr indent="0" lvl="0" marL="0" rtl="0" algn="l">
              <a:spcBef>
                <a:spcPts val="0"/>
              </a:spcBef>
              <a:spcAft>
                <a:spcPts val="0"/>
              </a:spcAft>
              <a:buNone/>
            </a:pPr>
            <a:r>
              <a:rPr lang="en-US" sz="1100">
                <a:solidFill>
                  <a:schemeClr val="dk1"/>
                </a:solidFill>
              </a:rPr>
              <a:t>While the services themselves are free, the resources that they provision might not be free. Additionally, there is no charge for inbound data or data transfer between services within the same AWS Region. However, outbound data transfer costs are tiered.</a:t>
            </a:r>
            <a:br>
              <a:rPr lang="en-US" sz="1100">
                <a:solidFill>
                  <a:schemeClr val="dk1"/>
                </a:solidFill>
              </a:rPr>
            </a:br>
            <a:br>
              <a:rPr lang="en-US" sz="1100">
                <a:solidFill>
                  <a:schemeClr val="dk1"/>
                </a:solidFill>
              </a:rPr>
            </a:br>
            <a:r>
              <a:rPr lang="en-US" sz="1100">
                <a:solidFill>
                  <a:schemeClr val="dk1"/>
                </a:solidFill>
              </a:rPr>
              <a:t>To learn more about pricing, see:</a:t>
            </a:r>
            <a:endParaRPr/>
          </a:p>
          <a:p>
            <a:pPr indent="0" lvl="0" marL="0" marR="0" rtl="0" algn="l">
              <a:lnSpc>
                <a:spcPct val="100000"/>
              </a:lnSpc>
              <a:spcBef>
                <a:spcPts val="0"/>
              </a:spcBef>
              <a:spcAft>
                <a:spcPts val="0"/>
              </a:spcAft>
              <a:buClr>
                <a:schemeClr val="dk1"/>
              </a:buClr>
              <a:buSzPts val="1100"/>
              <a:buFont typeface="Calibri"/>
              <a:buNone/>
            </a:pPr>
            <a:r>
              <a:rPr lang="en-US" sz="1100" u="sng">
                <a:solidFill>
                  <a:schemeClr val="hlink"/>
                </a:solidFill>
                <a:hlinkClick r:id="rId2"/>
              </a:rPr>
              <a:t>AWS pricing</a:t>
            </a:r>
            <a:endParaRPr sz="1100"/>
          </a:p>
          <a:p>
            <a:pPr indent="0" lvl="0" marL="0" marR="0" rtl="0" algn="l">
              <a:lnSpc>
                <a:spcPct val="100000"/>
              </a:lnSpc>
              <a:spcBef>
                <a:spcPts val="0"/>
              </a:spcBef>
              <a:spcAft>
                <a:spcPts val="0"/>
              </a:spcAft>
              <a:buClr>
                <a:schemeClr val="dk1"/>
              </a:buClr>
              <a:buSzPts val="1100"/>
              <a:buFont typeface="Calibri"/>
              <a:buNone/>
            </a:pPr>
            <a:r>
              <a:rPr lang="en-US" sz="1100" u="sng">
                <a:solidFill>
                  <a:schemeClr val="hlink"/>
                </a:solidFill>
                <a:hlinkClick r:id="rId3"/>
              </a:rPr>
              <a:t>AWS pricing overview</a:t>
            </a:r>
            <a:endParaRPr sz="1100"/>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Introducing Section 2: Total Cost of Ownership.</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16:notes"/>
          <p:cNvSpPr txBox="1"/>
          <p:nvPr>
            <p:ph idx="1" type="body"/>
          </p:nvPr>
        </p:nvSpPr>
        <p:spPr>
          <a:xfrm>
            <a:off x="685800" y="4400549"/>
            <a:ext cx="5486400" cy="38421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On-premises versus cloud is a question that many businesses ask. The difference between these two options is how they are deployed.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An on-premises infrastructure is installed locally on a company’s own computers and servers. There are several fixed costs, also known as </a:t>
            </a:r>
            <a:r>
              <a:rPr i="1" lang="en-US" sz="1100">
                <a:solidFill>
                  <a:schemeClr val="dk1"/>
                </a:solidFill>
                <a:latin typeface="Calibri"/>
                <a:ea typeface="Calibri"/>
                <a:cs typeface="Calibri"/>
                <a:sym typeface="Calibri"/>
              </a:rPr>
              <a:t>capital expenses</a:t>
            </a:r>
            <a:r>
              <a:rPr lang="en-US" sz="1100">
                <a:solidFill>
                  <a:schemeClr val="dk1"/>
                </a:solidFill>
                <a:latin typeface="Calibri"/>
                <a:ea typeface="Calibri"/>
                <a:cs typeface="Calibri"/>
                <a:sym typeface="Calibri"/>
              </a:rPr>
              <a:t>, that are associated with the traditional infrastructure. Capital expenses include facilities, hardware, licenses, and maintenance staff. Scaling up can be expensive and time-consuming. Scaling down does not reduce fixed costs.</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A cloud infrastructure is purchased from a service provider who builds and maintains the facilities, hardware, and maintenance staff. A customer pays for what is used. Scaling up or down is simple. Costs are easy to estimate because they depend on service use.</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It is difficult to compare an on-premises IT delivery model with the AWS Cloud. The two are different because they use different concepts and terms. </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Using on-premises IT involves a discussion that is based on capital expenditure, long planning cycles, and multiple components to buy, build, manage, and refresh resources over time.</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Using the AWS Cloud involves a discussion about flexibility, agility, and consumption-based costs.</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So, how can you identify the best option?</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You can identify the best option by comparing the on-premises solution to a cloud solution. Total Cost of Ownership (or TCO) is a financial estimate that is intended to help buyers and owners determine the direct and indirect costs of a product or system. TCO includes the cost of a service, plus all the costs that are associated with owning the service.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You might want to compare the costs of running an entire infrastructure environment for a specific workload in an on-premises or collocation facility to the same workload running on a cloud-based infrastructure. This comparison is done for budgeting purposes or to build a business case for business decisions about the optimal deployment solution.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18:notes"/>
          <p:cNvSpPr txBox="1"/>
          <p:nvPr>
            <p:ph idx="1" type="body"/>
          </p:nvPr>
        </p:nvSpPr>
        <p:spPr>
          <a:xfrm>
            <a:off x="685800" y="4400549"/>
            <a:ext cx="5486400" cy="33457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Some of the costs that are associated with data center management include: </a:t>
            </a:r>
            <a:endParaRPr/>
          </a:p>
          <a:p>
            <a:pPr indent="-171450" lvl="0" marL="171450" rtl="0" algn="l">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Server</a:t>
            </a:r>
            <a:r>
              <a:rPr lang="en-US" sz="1100">
                <a:solidFill>
                  <a:schemeClr val="dk1"/>
                </a:solidFill>
                <a:latin typeface="Calibri"/>
                <a:ea typeface="Calibri"/>
                <a:cs typeface="Calibri"/>
                <a:sym typeface="Calibri"/>
              </a:rPr>
              <a:t> costs for both hardware and software, and facilities costs to house the equipment. </a:t>
            </a:r>
            <a:endParaRPr/>
          </a:p>
          <a:p>
            <a:pPr indent="-171450" lvl="0" marL="171450" rtl="0" algn="l">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Storage</a:t>
            </a:r>
            <a:r>
              <a:rPr lang="en-US" sz="1100">
                <a:solidFill>
                  <a:schemeClr val="dk1"/>
                </a:solidFill>
                <a:latin typeface="Calibri"/>
                <a:ea typeface="Calibri"/>
                <a:cs typeface="Calibri"/>
                <a:sym typeface="Calibri"/>
              </a:rPr>
              <a:t> costs for the hardware, administration, and facilities. </a:t>
            </a:r>
            <a:endParaRPr/>
          </a:p>
          <a:p>
            <a:pPr indent="-171450" lvl="0" marL="171450" rtl="0" algn="l">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Network</a:t>
            </a:r>
            <a:r>
              <a:rPr lang="en-US" sz="1100">
                <a:solidFill>
                  <a:schemeClr val="dk1"/>
                </a:solidFill>
                <a:latin typeface="Calibri"/>
                <a:ea typeface="Calibri"/>
                <a:cs typeface="Calibri"/>
                <a:sym typeface="Calibri"/>
              </a:rPr>
              <a:t> costs for hardware, administration, and facilities. </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And </a:t>
            </a:r>
            <a:r>
              <a:rPr b="1" lang="en-US" sz="1100">
                <a:solidFill>
                  <a:schemeClr val="dk1"/>
                </a:solidFill>
                <a:latin typeface="Calibri"/>
                <a:ea typeface="Calibri"/>
                <a:cs typeface="Calibri"/>
                <a:sym typeface="Calibri"/>
              </a:rPr>
              <a:t>IT labor </a:t>
            </a:r>
            <a:r>
              <a:rPr lang="en-US" sz="1100">
                <a:solidFill>
                  <a:schemeClr val="dk1"/>
                </a:solidFill>
                <a:latin typeface="Calibri"/>
                <a:ea typeface="Calibri"/>
                <a:cs typeface="Calibri"/>
                <a:sym typeface="Calibri"/>
              </a:rPr>
              <a:t>costs that are required to administer the entire solution.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When you compare an on-premises to cloud solution, it is important to accurately assess the true costs of both options. With the cloud, most costs are upfront and readily calculated. For example, cloud providers give transparent pricing based on different usage metrics, such as RAM, storage, and bandwidth, among others. Pricing is frequently fixed per unit of time.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Customers gain certainty over pricing and are then able to readily calculate costs based on several different usage estimates.</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Compare this process to on-premises technology. Though they are sometimes difficult to determine, calculations of in-house costs must take into account all:</a:t>
            </a:r>
            <a:endParaRPr/>
          </a:p>
          <a:p>
            <a:pPr indent="-171450" lvl="0" marL="171450" rtl="0" algn="l">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Direct costs </a:t>
            </a:r>
            <a:r>
              <a:rPr lang="en-US" sz="1100">
                <a:solidFill>
                  <a:schemeClr val="dk1"/>
                </a:solidFill>
                <a:latin typeface="Calibri"/>
                <a:ea typeface="Calibri"/>
                <a:cs typeface="Calibri"/>
                <a:sym typeface="Calibri"/>
              </a:rPr>
              <a:t>that accompany running a server—like power, floor space, storage, and IT operations to manage those resources.</a:t>
            </a:r>
            <a:endParaRPr/>
          </a:p>
          <a:p>
            <a:pPr indent="-171450" lvl="0" marL="171450" rtl="0" algn="l">
              <a:spcBef>
                <a:spcPts val="0"/>
              </a:spcBef>
              <a:spcAft>
                <a:spcPts val="0"/>
              </a:spcAft>
              <a:buClr>
                <a:schemeClr val="dk1"/>
              </a:buClr>
              <a:buSzPts val="1100"/>
              <a:buFont typeface="Arial"/>
              <a:buChar char="•"/>
            </a:pPr>
            <a:r>
              <a:rPr b="1" lang="en-US" sz="1100">
                <a:solidFill>
                  <a:schemeClr val="dk1"/>
                </a:solidFill>
                <a:latin typeface="Calibri"/>
                <a:ea typeface="Calibri"/>
                <a:cs typeface="Calibri"/>
                <a:sym typeface="Calibri"/>
              </a:rPr>
              <a:t>Indirect costs </a:t>
            </a:r>
            <a:r>
              <a:rPr lang="en-US" sz="1100">
                <a:solidFill>
                  <a:schemeClr val="dk1"/>
                </a:solidFill>
                <a:latin typeface="Calibri"/>
                <a:ea typeface="Calibri"/>
                <a:cs typeface="Calibri"/>
                <a:sym typeface="Calibri"/>
              </a:rPr>
              <a:t>of running a server, like network and storage infrastructure.</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This diagram is conceptual, and it does not include every cost item. For example, depending on the solution you are implementing, software costs can include database, management, and middle-tier costs. Facilities costs can include upgrades, maintenance, building security, taxes, and so on. IT labor costs can include security administration and application administration costs.  This diagram includes an abbreviated list to demonstrate the type of costs that are involved in data center maintenance.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p19:notes"/>
          <p:cNvSpPr txBox="1"/>
          <p:nvPr>
            <p:ph idx="1" type="body"/>
          </p:nvPr>
        </p:nvSpPr>
        <p:spPr>
          <a:xfrm>
            <a:off x="685800" y="4400549"/>
            <a:ext cx="5486400" cy="418174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Here is a sample cost comparison. This example shows a cost comparison for an on-premises solution and a cloud solution over 3 years. For this comparison, two similar environments were constructed to represent the on-premises and AWS environments. Additional direct and indirect costs that are associated with the on-premises solution were not included. The components of the on-premises solution include:</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1 virtual machine with 4 CPUs, 16 GB of RAM, and a Linux operating system</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Average utilization is 100 percent</a:t>
            </a:r>
            <a:endParaRPr sz="11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Optimized by RAM</a:t>
            </a:r>
            <a:endParaRPr/>
          </a:p>
          <a:p>
            <a:pPr indent="-101600" lvl="0" marL="17145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The components of a comparable AWS environment include:</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1 m4.xlarge instance with 4 CPUs, 16 GB of RAM</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The instance type is a 3-year Partial Upfront Reserved Instance</a:t>
            </a:r>
            <a:endParaRPr/>
          </a:p>
          <a:p>
            <a:pPr indent="-101600" lvl="0" marL="17145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The on-premises 3-year total cost is $167,422. The AWS Cloud 3-year total cost is $7,509, which is a 96 percent savings over the on-premises solution. Thus, the 3-year total savings on cloud infrastructure would be $159,913. This comparison helps a business clearly understand the differences between the alternatives.</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sz="1100">
                <a:solidFill>
                  <a:schemeClr val="dk1"/>
                </a:solidFill>
                <a:latin typeface="Calibri"/>
                <a:ea typeface="Calibri"/>
                <a:cs typeface="Calibri"/>
                <a:sym typeface="Calibri"/>
              </a:rPr>
              <a:t>What is the difference in the costs?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Remember, the on-premises solution is predicted. It continues to incur costs whether the capacity is used.</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In contrast, the AWS solution is commissioned when needed and decommissioned when the resources are no longer in use, which results in lower overall costs.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2:notes"/>
          <p:cNvSpPr txBox="1"/>
          <p:nvPr>
            <p:ph idx="1" type="body"/>
          </p:nvPr>
        </p:nvSpPr>
        <p:spPr>
          <a:xfrm>
            <a:off x="685800" y="4455634"/>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This module will address the following topics: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Fundamentals of Pricing</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Total Cost of Ownership</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AWS Organizations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AWS Billing and Cost Management</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Technical Support</a:t>
            </a:r>
            <a:endParaRPr/>
          </a:p>
          <a:p>
            <a:pPr indent="-101600" lvl="0" marL="17145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The module also includes an instructor-led demonstration that will show you how to interact with the billing dashboard.</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The module also includes an activity that challenges you to estimate the costs for a company by using the AWS Pricing Calculator.</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Finally, you will be asked to complete a knowledge check that will be used to test your understanding of the key concepts that are covered in this module.</a:t>
            </a:r>
            <a:endParaRPr/>
          </a:p>
          <a:p>
            <a:pPr indent="0" lvl="0" marL="0" rtl="0" algn="l">
              <a:spcBef>
                <a:spcPts val="0"/>
              </a:spcBef>
              <a:spcAft>
                <a:spcPts val="0"/>
              </a:spcAft>
              <a:buClr>
                <a:schemeClr val="dk1"/>
              </a:buClr>
              <a:buSzPts val="1050"/>
              <a:buFont typeface="Arial"/>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20:notes"/>
          <p:cNvSpPr txBox="1"/>
          <p:nvPr>
            <p:ph idx="1" type="body"/>
          </p:nvPr>
        </p:nvSpPr>
        <p:spPr>
          <a:xfrm>
            <a:off x="685800" y="4400550"/>
            <a:ext cx="5486400" cy="424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AWS offers the </a:t>
            </a:r>
            <a:r>
              <a:rPr b="1" lang="en-US" sz="1100">
                <a:solidFill>
                  <a:schemeClr val="dk1"/>
                </a:solidFill>
                <a:latin typeface="Calibri"/>
                <a:ea typeface="Calibri"/>
                <a:cs typeface="Calibri"/>
                <a:sym typeface="Calibri"/>
              </a:rPr>
              <a:t>AWS Pricing Calculator</a:t>
            </a:r>
            <a:r>
              <a:rPr lang="en-US" sz="1100">
                <a:solidFill>
                  <a:schemeClr val="dk1"/>
                </a:solidFill>
                <a:latin typeface="Calibri"/>
                <a:ea typeface="Calibri"/>
                <a:cs typeface="Calibri"/>
                <a:sym typeface="Calibri"/>
              </a:rPr>
              <a:t> to help you estimate a monthly AWS bill. You can use this tool to </a:t>
            </a:r>
            <a:r>
              <a:rPr lang="en-US" sz="1100"/>
              <a:t>explore AWS services and create an estimate for the cost of your use cases on AWS. You can model your solutions before building them, explore the price points and calculations behind your estimate, and find the available instance types and contract terms that meet your needs. This enables you to make informed decisions about using AWS. You can plan your AWS costs and usage or price out setting up a new set of instances and services. </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The </a:t>
            </a:r>
            <a:r>
              <a:rPr b="1" lang="en-US" sz="1100">
                <a:solidFill>
                  <a:schemeClr val="dk1"/>
                </a:solidFill>
                <a:latin typeface="Calibri"/>
                <a:ea typeface="Calibri"/>
                <a:cs typeface="Calibri"/>
                <a:sym typeface="Calibri"/>
              </a:rPr>
              <a:t>AWS Pricing Calculator </a:t>
            </a:r>
            <a:r>
              <a:rPr lang="en-US" sz="1100">
                <a:solidFill>
                  <a:schemeClr val="dk1"/>
                </a:solidFill>
                <a:latin typeface="Calibri"/>
                <a:ea typeface="Calibri"/>
                <a:cs typeface="Calibri"/>
                <a:sym typeface="Calibri"/>
              </a:rPr>
              <a:t>helps you:	</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Estimate monthly costs of AWS services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Identify opportunities for cost reduction</a:t>
            </a:r>
            <a:endParaRPr/>
          </a:p>
          <a:p>
            <a:pPr indent="-171450" lvl="0" marL="171450" rtl="0" algn="l">
              <a:spcBef>
                <a:spcPts val="0"/>
              </a:spcBef>
              <a:spcAft>
                <a:spcPts val="0"/>
              </a:spcAft>
              <a:buClr>
                <a:schemeClr val="dk1"/>
              </a:buClr>
              <a:buSzPts val="1100"/>
              <a:buFont typeface="Arial"/>
              <a:buChar char="•"/>
            </a:pPr>
            <a:r>
              <a:rPr lang="en-US" sz="1100"/>
              <a:t>Model your solutions before building them</a:t>
            </a:r>
            <a:endParaRPr/>
          </a:p>
          <a:p>
            <a:pPr indent="-171450" lvl="0" marL="171450" rtl="0" algn="l">
              <a:spcBef>
                <a:spcPts val="0"/>
              </a:spcBef>
              <a:spcAft>
                <a:spcPts val="0"/>
              </a:spcAft>
              <a:buClr>
                <a:schemeClr val="dk1"/>
              </a:buClr>
              <a:buSzPts val="1100"/>
              <a:buFont typeface="Arial"/>
              <a:buChar char="•"/>
            </a:pPr>
            <a:r>
              <a:rPr lang="en-US" sz="1100"/>
              <a:t>Explore price points and calculations behind your estimate</a:t>
            </a:r>
            <a:endParaRPr/>
          </a:p>
          <a:p>
            <a:pPr indent="-171450" lvl="0" marL="171450" rtl="0" algn="l">
              <a:spcBef>
                <a:spcPts val="0"/>
              </a:spcBef>
              <a:spcAft>
                <a:spcPts val="0"/>
              </a:spcAft>
              <a:buClr>
                <a:schemeClr val="dk1"/>
              </a:buClr>
              <a:buSzPts val="1100"/>
              <a:buFont typeface="Arial"/>
              <a:buChar char="•"/>
            </a:pPr>
            <a:r>
              <a:rPr lang="en-US" sz="1100"/>
              <a:t>Find the available instance types and contract terms that meet your needs</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100"/>
              <a:buFont typeface="Calibri"/>
              <a:buNone/>
            </a:pPr>
            <a:r>
              <a:rPr lang="en-US" sz="1100"/>
              <a:t>The AWS Pricing Calculator enables you to name your estimate and create and name groups of services. </a:t>
            </a:r>
            <a:r>
              <a:rPr i="1" lang="en-US" sz="1100"/>
              <a:t>Groups</a:t>
            </a:r>
            <a:r>
              <a:rPr lang="en-US" sz="1100"/>
              <a:t> are containers that you add services to in order to organize and build your estimate. You can organize your groups and services by cost-center, department, product architecture, etc.</a:t>
            </a:r>
            <a:br>
              <a:rPr lang="en-US" sz="1100">
                <a:solidFill>
                  <a:schemeClr val="dk1"/>
                </a:solidFill>
                <a:latin typeface="Calibri"/>
                <a:ea typeface="Calibri"/>
                <a:cs typeface="Calibri"/>
                <a:sym typeface="Calibri"/>
              </a:rPr>
            </a:br>
            <a:br>
              <a:rPr lang="en-US" sz="1100">
                <a:solidFill>
                  <a:schemeClr val="dk1"/>
                </a:solidFill>
                <a:latin typeface="Calibri"/>
                <a:ea typeface="Calibri"/>
                <a:cs typeface="Calibri"/>
                <a:sym typeface="Calibri"/>
              </a:rPr>
            </a:br>
            <a:r>
              <a:rPr lang="en-US" sz="1100">
                <a:solidFill>
                  <a:schemeClr val="dk1"/>
                </a:solidFill>
                <a:latin typeface="Calibri"/>
                <a:ea typeface="Calibri"/>
                <a:cs typeface="Calibri"/>
                <a:sym typeface="Calibri"/>
              </a:rPr>
              <a:t>For more information, see the </a:t>
            </a:r>
            <a:r>
              <a:rPr lang="en-US" sz="1100" u="sng">
                <a:solidFill>
                  <a:schemeClr val="hlink"/>
                </a:solidFill>
                <a:latin typeface="Arial"/>
                <a:ea typeface="Arial"/>
                <a:cs typeface="Arial"/>
                <a:sym typeface="Arial"/>
                <a:hlinkClick r:id="rId2"/>
              </a:rPr>
              <a:t>AWS Pricing Calculator website</a:t>
            </a:r>
            <a:r>
              <a:rPr lang="en-US" sz="1100">
                <a:solidFill>
                  <a:schemeClr val="dk1"/>
                </a:solidFill>
                <a:latin typeface="Calibri"/>
                <a:ea typeface="Calibri"/>
                <a:cs typeface="Calibri"/>
                <a:sym typeface="Calibri"/>
              </a:rPr>
              <a:t>.</a:t>
            </a:r>
            <a:endParaRPr/>
          </a:p>
          <a:p>
            <a:pPr indent="0" lvl="0" marL="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AWS Pricing Calculator estimates are broken into:</a:t>
            </a:r>
            <a:endParaRPr/>
          </a:p>
          <a:p>
            <a:pPr indent="-171450" lvl="0" marL="171450" rtl="0" algn="l">
              <a:spcBef>
                <a:spcPts val="0"/>
              </a:spcBef>
              <a:spcAft>
                <a:spcPts val="0"/>
              </a:spcAft>
              <a:buClr>
                <a:schemeClr val="dk1"/>
              </a:buClr>
              <a:buSzPts val="1200"/>
              <a:buFont typeface="Arial"/>
              <a:buChar char="•"/>
            </a:pPr>
            <a:r>
              <a:rPr lang="en-US"/>
              <a:t>The total for your </a:t>
            </a:r>
            <a:r>
              <a:rPr b="0" lang="en-US"/>
              <a:t>first 12 months – </a:t>
            </a:r>
            <a:r>
              <a:rPr lang="en-US"/>
              <a:t>The total estimate for your current group and all of the services and groups in your current group. It combines the upfront and monthly estimates. </a:t>
            </a:r>
            <a:endParaRPr b="0"/>
          </a:p>
          <a:p>
            <a:pPr indent="-171450" lvl="0" marL="171450" rtl="0" algn="l">
              <a:spcBef>
                <a:spcPts val="0"/>
              </a:spcBef>
              <a:spcAft>
                <a:spcPts val="0"/>
              </a:spcAft>
              <a:buClr>
                <a:schemeClr val="dk1"/>
              </a:buClr>
              <a:buSzPts val="1200"/>
              <a:buFont typeface="Arial"/>
              <a:buChar char="•"/>
            </a:pPr>
            <a:r>
              <a:rPr b="0" lang="en-US"/>
              <a:t>Y</a:t>
            </a:r>
            <a:r>
              <a:rPr lang="en-US"/>
              <a:t>our total upfront – How much you are estimated to pay upfront as you set up your AWS stack.</a:t>
            </a:r>
            <a:endParaRPr/>
          </a:p>
          <a:p>
            <a:pPr indent="-171450" lvl="0" marL="171450" rtl="0" algn="l">
              <a:spcBef>
                <a:spcPts val="0"/>
              </a:spcBef>
              <a:spcAft>
                <a:spcPts val="0"/>
              </a:spcAft>
              <a:buClr>
                <a:schemeClr val="dk1"/>
              </a:buClr>
              <a:buSzPts val="1200"/>
              <a:buFont typeface="Arial"/>
              <a:buChar char="•"/>
            </a:pPr>
            <a:r>
              <a:rPr lang="en-US"/>
              <a:t>Your total monthly – How much you're estimated to spend every month while you run your AWS stack.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Within a group, you can see how much each service is estimated to cost. If you want to price out different ways to build your AWS setup, you can use different groups for each variation of your setup and compare the estimates for the different setups.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a:t>For more information, see </a:t>
            </a:r>
            <a:r>
              <a:rPr lang="en-US" sz="1200" u="sng">
                <a:solidFill>
                  <a:schemeClr val="hlink"/>
                </a:solidFill>
                <a:latin typeface="Arial"/>
                <a:ea typeface="Arial"/>
                <a:cs typeface="Arial"/>
                <a:sym typeface="Arial"/>
                <a:hlinkClick r:id="rId2"/>
              </a:rPr>
              <a:t>Reading an estimate</a:t>
            </a:r>
            <a:r>
              <a:rPr lang="en-US"/>
              <a:t>.</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Break up into groups of four or five and use the AWS Pricing Calculator and the specifications provided to develop a cost estimate.</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Be prepared to report your findings back to the class.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23:notes"/>
          <p:cNvSpPr txBox="1"/>
          <p:nvPr>
            <p:ph idx="1" type="body"/>
          </p:nvPr>
        </p:nvSpPr>
        <p:spPr>
          <a:xfrm>
            <a:off x="685800" y="4400549"/>
            <a:ext cx="5486400" cy="235294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Hard benefits include reduced spending on compute, storage, networking, and security. They also include reductions in hardware and software purchases; reductions in operational costs, backup, and disaster recovery; and a reduction in operations personnel. </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b="1" lang="en-US" sz="1100">
                <a:solidFill>
                  <a:schemeClr val="dk1"/>
                </a:solidFill>
                <a:latin typeface="Calibri"/>
                <a:ea typeface="Calibri"/>
                <a:cs typeface="Calibri"/>
                <a:sym typeface="Calibri"/>
              </a:rPr>
              <a:t>Cloud Total Cost of Ownership </a:t>
            </a:r>
            <a:r>
              <a:rPr lang="en-US" sz="1100">
                <a:solidFill>
                  <a:schemeClr val="dk1"/>
                </a:solidFill>
                <a:latin typeface="Calibri"/>
                <a:ea typeface="Calibri"/>
                <a:cs typeface="Calibri"/>
                <a:sym typeface="Calibri"/>
              </a:rPr>
              <a:t>defines what will be spent on the technology after adoption—or what it costs to run the solution. Typically, a TCO analysis looks at the as-is on-premises infrastructure and compares it with the cost of the to-be infrastructure state in the cloud. While this difference might be easy to calculate, it might only provide a narrow view of the total financial impact of moving to the cloud.</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A </a:t>
            </a:r>
            <a:r>
              <a:rPr b="1" lang="en-US" sz="1100">
                <a:solidFill>
                  <a:schemeClr val="dk1"/>
                </a:solidFill>
                <a:latin typeface="Calibri"/>
                <a:ea typeface="Calibri"/>
                <a:cs typeface="Calibri"/>
                <a:sym typeface="Calibri"/>
              </a:rPr>
              <a:t>return on investment (ROI) </a:t>
            </a:r>
            <a:r>
              <a:rPr lang="en-US" sz="1100">
                <a:solidFill>
                  <a:schemeClr val="dk1"/>
                </a:solidFill>
                <a:latin typeface="Calibri"/>
                <a:ea typeface="Calibri"/>
                <a:cs typeface="Calibri"/>
                <a:sym typeface="Calibri"/>
              </a:rPr>
              <a:t>analysis can be used to determine the value that is generated while considering spending and saving. This analysis starts by identifying the hard benefits in terms of direct and visible cost reductions and efficiency improvements. </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Next, </a:t>
            </a:r>
            <a:r>
              <a:rPr b="1" lang="en-US" sz="1100">
                <a:solidFill>
                  <a:schemeClr val="dk1"/>
                </a:solidFill>
                <a:latin typeface="Calibri"/>
                <a:ea typeface="Calibri"/>
                <a:cs typeface="Calibri"/>
                <a:sym typeface="Calibri"/>
              </a:rPr>
              <a:t>soft savings </a:t>
            </a:r>
            <a:r>
              <a:rPr lang="en-US" sz="1100">
                <a:solidFill>
                  <a:schemeClr val="dk1"/>
                </a:solidFill>
                <a:latin typeface="Calibri"/>
                <a:ea typeface="Calibri"/>
                <a:cs typeface="Calibri"/>
                <a:sym typeface="Calibri"/>
              </a:rPr>
              <a:t>are identified. Soft savings are value points that are challenging to accurately quantify, but they can be more valuable than the hard savings. It is important for you to understand both hard and soft benefits to understand the full value of the cloud. Soft benefits include:</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Reusing service and applications that enable you to define (and redefine solutions) by using the same cloud service</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Increased developer productivity</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Improved customer satisfaction </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Agile business processes that can quickly respond to new and emerging opportunities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Increased global reach</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Now, you will review a case study from Delaware North to see an actual TCO example.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100" u="none">
                <a:solidFill>
                  <a:schemeClr val="dk1"/>
                </a:solidFill>
                <a:latin typeface="Calibri"/>
                <a:ea typeface="Calibri"/>
                <a:cs typeface="Calibri"/>
                <a:sym typeface="Calibri"/>
              </a:rPr>
              <a:t>Background:</a:t>
            </a:r>
            <a:endParaRPr/>
          </a:p>
          <a:p>
            <a:pPr indent="0" lvl="0" marL="0" rtl="0" algn="l">
              <a:spcBef>
                <a:spcPts val="0"/>
              </a:spcBef>
              <a:spcAft>
                <a:spcPts val="0"/>
              </a:spcAft>
              <a:buNone/>
            </a:pPr>
            <a:r>
              <a:rPr lang="en-US" sz="1100" u="none">
                <a:solidFill>
                  <a:schemeClr val="dk1"/>
                </a:solidFill>
                <a:latin typeface="Calibri"/>
                <a:ea typeface="Calibri"/>
                <a:cs typeface="Calibri"/>
                <a:sym typeface="Calibri"/>
              </a:rPr>
              <a:t>Delaware North originated in 1915 as a peanut and popcorn concessions vendor; today, it’s a major food and hospitality company. Although the company deliberately keeps a low profile, it is a leader in the food-service and hospitality industry. </a:t>
            </a:r>
            <a:endParaRPr/>
          </a:p>
          <a:p>
            <a:pPr indent="0" lvl="0" marL="0" rtl="0" algn="l">
              <a:spcBef>
                <a:spcPts val="0"/>
              </a:spcBef>
              <a:spcAft>
                <a:spcPts val="0"/>
              </a:spcAft>
              <a:buNone/>
            </a:pPr>
            <a:r>
              <a:t/>
            </a:r>
            <a:endParaRPr sz="1100" u="none">
              <a:solidFill>
                <a:schemeClr val="dk1"/>
              </a:solidFill>
              <a:latin typeface="Calibri"/>
              <a:ea typeface="Calibri"/>
              <a:cs typeface="Calibri"/>
              <a:sym typeface="Calibri"/>
            </a:endParaRPr>
          </a:p>
          <a:p>
            <a:pPr indent="0" lvl="0" marL="0" rtl="0" algn="l">
              <a:spcBef>
                <a:spcPts val="0"/>
              </a:spcBef>
              <a:spcAft>
                <a:spcPts val="0"/>
              </a:spcAft>
              <a:buNone/>
            </a:pPr>
            <a:r>
              <a:rPr lang="en-US" sz="1100" u="none">
                <a:solidFill>
                  <a:schemeClr val="dk1"/>
                </a:solidFill>
                <a:latin typeface="Calibri"/>
                <a:ea typeface="Calibri"/>
                <a:cs typeface="Calibri"/>
                <a:sym typeface="Calibri"/>
              </a:rPr>
              <a:t>Delaware North serves more than </a:t>
            </a:r>
            <a:r>
              <a:rPr b="1" lang="en-US" sz="1100" u="none">
                <a:solidFill>
                  <a:schemeClr val="dk1"/>
                </a:solidFill>
                <a:latin typeface="Calibri"/>
                <a:ea typeface="Calibri"/>
                <a:cs typeface="Calibri"/>
                <a:sym typeface="Calibri"/>
              </a:rPr>
              <a:t>500 million customers </a:t>
            </a:r>
            <a:r>
              <a:rPr lang="en-US" sz="1100" u="none">
                <a:solidFill>
                  <a:schemeClr val="dk1"/>
                </a:solidFill>
                <a:latin typeface="Calibri"/>
                <a:ea typeface="Calibri"/>
                <a:cs typeface="Calibri"/>
                <a:sym typeface="Calibri"/>
              </a:rPr>
              <a:t>annually at more than </a:t>
            </a:r>
            <a:r>
              <a:rPr b="1" lang="en-US" sz="1100" u="none">
                <a:solidFill>
                  <a:schemeClr val="dk1"/>
                </a:solidFill>
                <a:latin typeface="Calibri"/>
                <a:ea typeface="Calibri"/>
                <a:cs typeface="Calibri"/>
                <a:sym typeface="Calibri"/>
              </a:rPr>
              <a:t>200 locations </a:t>
            </a:r>
            <a:r>
              <a:rPr lang="en-US" sz="1100" u="none">
                <a:solidFill>
                  <a:schemeClr val="dk1"/>
                </a:solidFill>
                <a:latin typeface="Calibri"/>
                <a:ea typeface="Calibri"/>
                <a:cs typeface="Calibri"/>
                <a:sym typeface="Calibri"/>
              </a:rPr>
              <a:t>around the world, including venues the Kennedy Space Center in Florida, London Heathrow Airport, Kings Canyon Resort in Australia, and the Green Bay Packers’ Lambeau Field in Wisconsin. This global presence has turned Delaware North into a </a:t>
            </a:r>
            <a:r>
              <a:rPr b="1" lang="en-US" sz="1100" u="none">
                <a:solidFill>
                  <a:schemeClr val="dk1"/>
                </a:solidFill>
                <a:latin typeface="Calibri"/>
                <a:ea typeface="Calibri"/>
                <a:cs typeface="Calibri"/>
                <a:sym typeface="Calibri"/>
              </a:rPr>
              <a:t>$3 billion enterprise</a:t>
            </a:r>
            <a:r>
              <a:rPr lang="en-US" sz="1100" u="none">
                <a:solidFill>
                  <a:schemeClr val="dk1"/>
                </a:solidFill>
                <a:latin typeface="Calibri"/>
                <a:ea typeface="Calibri"/>
                <a:cs typeface="Calibri"/>
                <a:sym typeface="Calibri"/>
              </a:rPr>
              <a: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The company’s on-premises data center was becoming too expensive and inefficient to support its global business operations.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Kevin Quinlivan, Delaware North’s Chief Information Officer, said, “As the company continued to grow, the </a:t>
            </a:r>
            <a:r>
              <a:rPr b="1" lang="en-US" sz="1100">
                <a:solidFill>
                  <a:schemeClr val="dk1"/>
                </a:solidFill>
                <a:latin typeface="Calibri"/>
                <a:ea typeface="Calibri"/>
                <a:cs typeface="Calibri"/>
                <a:sym typeface="Calibri"/>
              </a:rPr>
              <a:t>demand to rapidly deploy new solutions</a:t>
            </a:r>
            <a:r>
              <a:rPr lang="en-US" sz="1100">
                <a:solidFill>
                  <a:schemeClr val="dk1"/>
                </a:solidFill>
                <a:latin typeface="Calibri"/>
                <a:ea typeface="Calibri"/>
                <a:cs typeface="Calibri"/>
                <a:sym typeface="Calibri"/>
              </a:rPr>
              <a:t> to meet customer requirements increased as well. This fact, combined with the </a:t>
            </a:r>
            <a:r>
              <a:rPr b="1" lang="en-US" sz="1100">
                <a:solidFill>
                  <a:schemeClr val="dk1"/>
                </a:solidFill>
                <a:latin typeface="Calibri"/>
                <a:ea typeface="Calibri"/>
                <a:cs typeface="Calibri"/>
                <a:sym typeface="Calibri"/>
              </a:rPr>
              <a:t>need to constantly upgrade aging equipment</a:t>
            </a:r>
            <a:r>
              <a:rPr lang="en-US" sz="1100">
                <a:solidFill>
                  <a:schemeClr val="dk1"/>
                </a:solidFill>
                <a:latin typeface="Calibri"/>
                <a:ea typeface="Calibri"/>
                <a:cs typeface="Calibri"/>
                <a:sym typeface="Calibri"/>
              </a:rPr>
              <a:t>, required an even greater commitment of resources on our part. We had to find a better strategy.” </a:t>
            </a:r>
            <a:br>
              <a:rPr lang="en-US" sz="1100">
                <a:solidFill>
                  <a:schemeClr val="dk1"/>
                </a:solidFill>
                <a:latin typeface="Calibri"/>
                <a:ea typeface="Calibri"/>
                <a:cs typeface="Calibri"/>
                <a:sym typeface="Calibri"/>
              </a:rPr>
            </a:br>
            <a:br>
              <a:rPr lang="en-US" sz="1100">
                <a:solidFill>
                  <a:schemeClr val="dk1"/>
                </a:solidFill>
                <a:latin typeface="Calibri"/>
                <a:ea typeface="Calibri"/>
                <a:cs typeface="Calibri"/>
                <a:sym typeface="Calibri"/>
              </a:rPr>
            </a:br>
            <a:r>
              <a:rPr lang="en-US" sz="1100">
                <a:solidFill>
                  <a:schemeClr val="dk1"/>
                </a:solidFill>
                <a:latin typeface="Calibri"/>
                <a:ea typeface="Calibri"/>
                <a:cs typeface="Calibri"/>
                <a:sym typeface="Calibri"/>
              </a:rPr>
              <a:t>Delaware North turned to AWS for a solution.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After a successful migration of about 50 websites to AWS in 2013, Delaware North evaluated the cost benefit and Total Cost of Ownership to move their IT infrastructure to AWS. Their focus was to answer executive-level business demands for measurable benefits that could convince an executive committee that the AWS Cloud was the right approach.</a:t>
            </a:r>
            <a:br>
              <a:rPr lang="en-US" sz="1100">
                <a:solidFill>
                  <a:schemeClr val="dk1"/>
                </a:solidFill>
                <a:latin typeface="Calibri"/>
                <a:ea typeface="Calibri"/>
                <a:cs typeface="Calibri"/>
                <a:sym typeface="Calibri"/>
              </a:rPr>
            </a:br>
            <a:br>
              <a:rPr lang="en-US" sz="1100">
                <a:solidFill>
                  <a:schemeClr val="dk1"/>
                </a:solidFill>
                <a:latin typeface="Calibri"/>
                <a:ea typeface="Calibri"/>
                <a:cs typeface="Calibri"/>
                <a:sym typeface="Calibri"/>
              </a:rPr>
            </a:br>
            <a:r>
              <a:rPr lang="en-US" sz="1100">
                <a:solidFill>
                  <a:schemeClr val="dk1"/>
                </a:solidFill>
                <a:latin typeface="Calibri"/>
                <a:ea typeface="Calibri"/>
                <a:cs typeface="Calibri"/>
                <a:sym typeface="Calibri"/>
              </a:rPr>
              <a:t>The evaluation process centered on three criteria: </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First, a cloud solution needed a broad set of technologies that could </a:t>
            </a:r>
            <a:r>
              <a:rPr b="1" lang="en-US" sz="1100">
                <a:solidFill>
                  <a:schemeClr val="dk1"/>
                </a:solidFill>
                <a:latin typeface="Calibri"/>
                <a:ea typeface="Calibri"/>
                <a:cs typeface="Calibri"/>
                <a:sym typeface="Calibri"/>
              </a:rPr>
              <a:t>handle all of Delaware North’s enterprise workloads</a:t>
            </a:r>
            <a:r>
              <a:rPr lang="en-US" sz="1100">
                <a:solidFill>
                  <a:schemeClr val="dk1"/>
                </a:solidFill>
                <a:latin typeface="Calibri"/>
                <a:ea typeface="Calibri"/>
                <a:cs typeface="Calibri"/>
                <a:sym typeface="Calibri"/>
              </a:rPr>
              <a:t> while delivering support for critical functions. </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From an operational perspective, Delaware North wanted the features and flexibility to </a:t>
            </a:r>
            <a:r>
              <a:rPr b="1" lang="en-US" sz="1100">
                <a:solidFill>
                  <a:schemeClr val="dk1"/>
                </a:solidFill>
                <a:latin typeface="Calibri"/>
                <a:ea typeface="Calibri"/>
                <a:cs typeface="Calibri"/>
                <a:sym typeface="Calibri"/>
              </a:rPr>
              <a:t>modify core IT processes to improve efficiencies and lower costs</a:t>
            </a:r>
            <a:r>
              <a:rPr lang="en-US" sz="1100">
                <a:solidFill>
                  <a:schemeClr val="dk1"/>
                </a:solidFill>
                <a:latin typeface="Calibri"/>
                <a:ea typeface="Calibri"/>
                <a:cs typeface="Calibri"/>
                <a:sym typeface="Calibri"/>
              </a:rPr>
              <a:t>. This included </a:t>
            </a:r>
            <a:r>
              <a:rPr b="1" lang="en-US" sz="1100">
                <a:solidFill>
                  <a:schemeClr val="dk1"/>
                </a:solidFill>
                <a:latin typeface="Calibri"/>
                <a:ea typeface="Calibri"/>
                <a:cs typeface="Calibri"/>
                <a:sym typeface="Calibri"/>
              </a:rPr>
              <a:t>eliminating redundant or time-consuming tasks </a:t>
            </a:r>
            <a:r>
              <a:rPr lang="en-US" sz="1100">
                <a:solidFill>
                  <a:schemeClr val="dk1"/>
                </a:solidFill>
                <a:latin typeface="Calibri"/>
                <a:ea typeface="Calibri"/>
                <a:cs typeface="Calibri"/>
                <a:sym typeface="Calibri"/>
              </a:rPr>
              <a:t>like patching software or pushing test and development tasks through outdated systems that, in the past, added months to the deployment of new services.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Finally, financial requirements needed to </a:t>
            </a:r>
            <a:r>
              <a:rPr b="1" lang="en-US" sz="1100">
                <a:solidFill>
                  <a:schemeClr val="dk1"/>
                </a:solidFill>
                <a:latin typeface="Calibri"/>
                <a:ea typeface="Calibri"/>
                <a:cs typeface="Calibri"/>
                <a:sym typeface="Calibri"/>
              </a:rPr>
              <a:t>demonstrate a return on investment </a:t>
            </a:r>
            <a:r>
              <a:rPr lang="en-US" sz="1100">
                <a:solidFill>
                  <a:schemeClr val="dk1"/>
                </a:solidFill>
                <a:latin typeface="Calibri"/>
                <a:ea typeface="Calibri"/>
                <a:cs typeface="Calibri"/>
                <a:sym typeface="Calibri"/>
              </a:rPr>
              <a:t>with a solid cost-benefit justification for moving away from their existing data center environment.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27:notes"/>
          <p:cNvSpPr txBox="1"/>
          <p:nvPr>
            <p:ph idx="1" type="body"/>
          </p:nvPr>
        </p:nvSpPr>
        <p:spPr>
          <a:xfrm>
            <a:off x="685799" y="4400549"/>
            <a:ext cx="5486401" cy="3972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A cost comparison completed by Delaware North demonstrated that it could save $3.5 million US dollars based on a 5-year run rate by </a:t>
            </a:r>
            <a:r>
              <a:rPr b="1" lang="en-US" sz="1100">
                <a:solidFill>
                  <a:schemeClr val="dk1"/>
                </a:solidFill>
                <a:latin typeface="Calibri"/>
                <a:ea typeface="Calibri"/>
                <a:cs typeface="Calibri"/>
                <a:sym typeface="Calibri"/>
              </a:rPr>
              <a:t>moving its on-premises data center to AWS</a:t>
            </a:r>
            <a:r>
              <a:rPr lang="en-US" sz="1100">
                <a:solidFill>
                  <a:schemeClr val="dk1"/>
                </a:solidFill>
                <a:latin typeface="Calibri"/>
                <a:ea typeface="Calibri"/>
                <a:cs typeface="Calibri"/>
                <a:sym typeface="Calibri"/>
              </a:rPr>
              <a:t> and using 3-year Amazon EC2 Reserved Instances and Reserved Instance renewals. </a:t>
            </a:r>
            <a:endParaRPr/>
          </a:p>
          <a:p>
            <a:pPr indent="0" lvl="0" marL="0" rtl="0" algn="l">
              <a:spcBef>
                <a:spcPts val="0"/>
              </a:spcBef>
              <a:spcAft>
                <a:spcPts val="0"/>
              </a:spcAft>
              <a:buNone/>
            </a:pPr>
            <a:r>
              <a:rPr i="1" lang="en-US"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Quinlivan noted that the deep technology stack available on AWS was more than sufficient to meet the company’s technical and operational requirements. The pricing structure of the AWS offerings—which includes paying only for what is used—provided total cost of ownership benefits that were presented to senior leaders.</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Quinlivan stated, “We compared the costs of keeping our on-premises data center versus moving to the AWS Cloud, measuring basic infrastructure items such as hardware cost and maintenance.” He also says “We estimate that moving to AWS will save us at least $3.5 million over five years by </a:t>
            </a:r>
            <a:r>
              <a:rPr b="1" lang="en-US" sz="1100">
                <a:solidFill>
                  <a:schemeClr val="dk1"/>
                </a:solidFill>
                <a:latin typeface="Calibri"/>
                <a:ea typeface="Calibri"/>
                <a:cs typeface="Calibri"/>
                <a:sym typeface="Calibri"/>
              </a:rPr>
              <a:t>reducing our server hardware by more than 90 percent</a:t>
            </a:r>
            <a:r>
              <a:rPr lang="en-US" sz="1100">
                <a:solidFill>
                  <a:schemeClr val="dk1"/>
                </a:solidFill>
                <a:latin typeface="Calibri"/>
                <a:ea typeface="Calibri"/>
                <a:cs typeface="Calibri"/>
                <a:sym typeface="Calibri"/>
              </a:rPr>
              <a:t>. But the cost savings will likely be greater due to additional benefits, like the increased compute capacity we can get using AWS. That lets us continually add more and larger workloads than we could using a traditional data center infrastructure, and achieve savings by only paying for what we use.”</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Delaware North moved almost all of its applications to AWS, including enterprise software such as its Fiorano middleware, Crystal Reports and QLIK business intelligence solutions, its Citrix virtual desktop system, and Microsoft System Center Configuration Manager, which is used to manage workstations. </a:t>
            </a:r>
            <a:endParaRPr/>
          </a:p>
          <a:p>
            <a:pPr indent="0" lvl="0" marL="0" rtl="0" algn="l">
              <a:spcBef>
                <a:spcPts val="0"/>
              </a:spcBef>
              <a:spcAft>
                <a:spcPts val="0"/>
              </a:spcAft>
              <a:buNone/>
            </a:pPr>
            <a:br>
              <a:rPr lang="en-US" sz="1100">
                <a:solidFill>
                  <a:schemeClr val="dk1"/>
                </a:solidFill>
                <a:latin typeface="Calibri"/>
                <a:ea typeface="Calibri"/>
                <a:cs typeface="Calibri"/>
                <a:sym typeface="Calibri"/>
              </a:rPr>
            </a:br>
            <a:r>
              <a:rPr lang="en-US" sz="1100">
                <a:solidFill>
                  <a:schemeClr val="dk1"/>
                </a:solidFill>
                <a:latin typeface="Calibri"/>
                <a:ea typeface="Calibri"/>
                <a:cs typeface="Calibri"/>
                <a:sym typeface="Calibri"/>
              </a:rPr>
              <a:t>The most dramatic physical change was the </a:t>
            </a:r>
            <a:r>
              <a:rPr b="1" lang="en-US" sz="1100">
                <a:solidFill>
                  <a:schemeClr val="dk1"/>
                </a:solidFill>
                <a:latin typeface="Calibri"/>
                <a:ea typeface="Calibri"/>
                <a:cs typeface="Calibri"/>
                <a:sym typeface="Calibri"/>
              </a:rPr>
              <a:t>elimination of 205 servers. </a:t>
            </a:r>
            <a:r>
              <a:rPr lang="en-US" sz="1100">
                <a:solidFill>
                  <a:schemeClr val="dk1"/>
                </a:solidFill>
                <a:latin typeface="Calibri"/>
                <a:ea typeface="Calibri"/>
                <a:cs typeface="Calibri"/>
                <a:sym typeface="Calibri"/>
              </a:rPr>
              <a:t>Everything that ran on that hardware was migrated to AWS. The IT department decided to keep about 20 servers on-premises at the new headquarters building to run communications and file-and-print tasks.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“We erred on the side of caution to ensure there is no latency with these tasks, but once we reach a certain comfort level, we may move these to the cloud as well,” said Scott Mercer, head of the IT department’s service-oriented architecture team.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This chart displays the cost comparison done by Delaware North showing the costs of their on-premises environment and the proposed AWS environment. The estimates showed a $3.5 million savings based on a five-year run rate by moving from an on-premises data center to AWS.</a:t>
            </a:r>
            <a:endParaRPr/>
          </a:p>
          <a:p>
            <a:pPr indent="0" lvl="0" marL="0" rtl="0" algn="l">
              <a:spcBef>
                <a:spcPts val="0"/>
              </a:spcBef>
              <a:spcAft>
                <a:spcPts val="0"/>
              </a:spcAft>
              <a:buNone/>
            </a:pPr>
            <a:r>
              <a:t/>
            </a:r>
            <a:endParaRPr sz="11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p29:notes"/>
          <p:cNvSpPr txBox="1"/>
          <p:nvPr>
            <p:ph idx="1" type="body"/>
          </p:nvPr>
        </p:nvSpPr>
        <p:spPr>
          <a:xfrm>
            <a:off x="685800" y="4400550"/>
            <a:ext cx="5486400" cy="372454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About 6 months into its cloud migration, Delaware North realized benefits in addition to its data center consolidation, including cost-effective security compliance, enhanced disaster recovery, and faster deployment times for new services.</a:t>
            </a:r>
            <a:br>
              <a:rPr lang="en-US" sz="1100">
                <a:solidFill>
                  <a:schemeClr val="dk1"/>
                </a:solidFill>
                <a:latin typeface="Calibri"/>
                <a:ea typeface="Calibri"/>
                <a:cs typeface="Calibri"/>
                <a:sym typeface="Calibri"/>
              </a:rPr>
            </a:br>
            <a:br>
              <a:rPr lang="en-US" sz="1100">
                <a:solidFill>
                  <a:schemeClr val="dk1"/>
                </a:solidFill>
                <a:latin typeface="Calibri"/>
                <a:ea typeface="Calibri"/>
                <a:cs typeface="Calibri"/>
                <a:sym typeface="Calibri"/>
              </a:rPr>
            </a:br>
            <a:r>
              <a:rPr lang="en-US" sz="1100">
                <a:solidFill>
                  <a:schemeClr val="dk1"/>
                </a:solidFill>
                <a:latin typeface="Calibri"/>
                <a:ea typeface="Calibri"/>
                <a:cs typeface="Calibri"/>
                <a:sym typeface="Calibri"/>
              </a:rPr>
              <a:t>“Robust security in a retail environment is critical for us because of our many retail operations, and AWS is enormously helpful for that,” said Brian Mercer, the senior software architect for the project. “By leveraging the security best practices of AWS, we’ve been able to eliminate a lot of compliance tasks that in the past took up valuable time and money.”</a:t>
            </a:r>
            <a:br>
              <a:rPr lang="en-US" sz="1100">
                <a:solidFill>
                  <a:schemeClr val="dk1"/>
                </a:solidFill>
                <a:latin typeface="Calibri"/>
                <a:ea typeface="Calibri"/>
                <a:cs typeface="Calibri"/>
                <a:sym typeface="Calibri"/>
              </a:rPr>
            </a:br>
            <a:br>
              <a:rPr lang="en-US" sz="1100">
                <a:solidFill>
                  <a:schemeClr val="dk1"/>
                </a:solidFill>
                <a:latin typeface="Calibri"/>
                <a:ea typeface="Calibri"/>
                <a:cs typeface="Calibri"/>
                <a:sym typeface="Calibri"/>
              </a:rPr>
            </a:br>
            <a:r>
              <a:rPr lang="en-US" sz="1100">
                <a:solidFill>
                  <a:schemeClr val="dk1"/>
                </a:solidFill>
                <a:latin typeface="Calibri"/>
                <a:ea typeface="Calibri"/>
                <a:cs typeface="Calibri"/>
                <a:sym typeface="Calibri"/>
              </a:rPr>
              <a:t>Brian Mercer added that the company also increased its disaster recovery capabilities at a lower cost than what was available in its previous data center deployment. “It significantly improved our business continuity capabilities, including seamless failovers,” he said.</a:t>
            </a:r>
            <a:br>
              <a:rPr lang="en-US" sz="1100">
                <a:solidFill>
                  <a:schemeClr val="dk1"/>
                </a:solidFill>
                <a:latin typeface="Calibri"/>
                <a:ea typeface="Calibri"/>
                <a:cs typeface="Calibri"/>
                <a:sym typeface="Calibri"/>
              </a:rPr>
            </a:br>
            <a:br>
              <a:rPr lang="en-US" sz="1100">
                <a:solidFill>
                  <a:schemeClr val="dk1"/>
                </a:solidFill>
                <a:latin typeface="Calibri"/>
                <a:ea typeface="Calibri"/>
                <a:cs typeface="Calibri"/>
                <a:sym typeface="Calibri"/>
              </a:rPr>
            </a:br>
            <a:r>
              <a:rPr lang="en-US" sz="1100">
                <a:solidFill>
                  <a:schemeClr val="dk1"/>
                </a:solidFill>
                <a:latin typeface="Calibri"/>
                <a:ea typeface="Calibri"/>
                <a:cs typeface="Calibri"/>
                <a:sym typeface="Calibri"/>
              </a:rPr>
              <a:t>The solution is also helping Delaware North operate with greater speed and agility. For example, it can bring in new businesses—either through contracts or acquisitions—and get them online more quickly than in the past by eliminating the need for traditional IT procurement and provisioning. It used to take between 2 and 3 weeks to provision new business units; now it takes 1 day. The Delaware North IT team is also using AWS to overhaul its operations by eliminating outdated and cumbersome processes, cleaning up documentation, and using the benefits of running test and development tasks in combination with rapid deployment of services through the cloud.</a:t>
            </a:r>
            <a:br>
              <a:rPr lang="en-US" sz="1100">
                <a:solidFill>
                  <a:schemeClr val="dk1"/>
                </a:solidFill>
                <a:latin typeface="Calibri"/>
                <a:ea typeface="Calibri"/>
                <a:cs typeface="Calibri"/>
                <a:sym typeface="Calibri"/>
              </a:rPr>
            </a:br>
            <a:br>
              <a:rPr lang="en-US" sz="1100">
                <a:solidFill>
                  <a:schemeClr val="dk1"/>
                </a:solidFill>
                <a:latin typeface="Calibri"/>
                <a:ea typeface="Calibri"/>
                <a:cs typeface="Calibri"/>
                <a:sym typeface="Calibri"/>
              </a:rPr>
            </a:br>
            <a:r>
              <a:rPr lang="en-US" sz="1100">
                <a:solidFill>
                  <a:schemeClr val="dk1"/>
                </a:solidFill>
                <a:latin typeface="Calibri"/>
                <a:ea typeface="Calibri"/>
                <a:cs typeface="Calibri"/>
                <a:sym typeface="Calibri"/>
              </a:rPr>
              <a:t>“Our DevOps team can now spin up the resources to push out a service in just minutes, compared to the weeks it used to take,” said Brian Mercer. “With AWS, we can respond much faster to business needs. And we can start repurposing time and resources to deliver more value and services to our internal teams and to our customers.”</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accent1"/>
              </a:buClr>
              <a:buSzPts val="1100"/>
              <a:buFont typeface="Calibri"/>
              <a:buNone/>
            </a:pPr>
            <a:r>
              <a:rPr lang="en-US" sz="1100"/>
              <a:t>After completing this module, you should be able to:</a:t>
            </a:r>
            <a:endParaRPr/>
          </a:p>
          <a:p>
            <a:pPr indent="-104775" lvl="0" marL="104775" rtl="0" algn="l">
              <a:spcBef>
                <a:spcPts val="600"/>
              </a:spcBef>
              <a:spcAft>
                <a:spcPts val="0"/>
              </a:spcAft>
              <a:buClr>
                <a:schemeClr val="accent1"/>
              </a:buClr>
              <a:buSzPts val="1100"/>
              <a:buFont typeface="Arial"/>
              <a:buChar char="•"/>
            </a:pPr>
            <a:r>
              <a:rPr lang="en-US" sz="1100"/>
              <a:t>Explain the AWS pricing philosophy</a:t>
            </a:r>
            <a:endParaRPr/>
          </a:p>
          <a:p>
            <a:pPr indent="-104775" lvl="0" marL="104775" rtl="0" algn="l">
              <a:spcBef>
                <a:spcPts val="600"/>
              </a:spcBef>
              <a:spcAft>
                <a:spcPts val="0"/>
              </a:spcAft>
              <a:buClr>
                <a:schemeClr val="accent1"/>
              </a:buClr>
              <a:buSzPts val="1100"/>
              <a:buFont typeface="Arial"/>
              <a:buChar char="•"/>
            </a:pPr>
            <a:r>
              <a:rPr lang="en-US" sz="1100"/>
              <a:t>Recognize fundamental pricing characteristics</a:t>
            </a:r>
            <a:endParaRPr/>
          </a:p>
          <a:p>
            <a:pPr indent="-104775" lvl="0" marL="104775" rtl="0" algn="l">
              <a:spcBef>
                <a:spcPts val="600"/>
              </a:spcBef>
              <a:spcAft>
                <a:spcPts val="0"/>
              </a:spcAft>
              <a:buClr>
                <a:schemeClr val="accent1"/>
              </a:buClr>
              <a:buSzPts val="1100"/>
              <a:buFont typeface="Arial"/>
              <a:buChar char="•"/>
            </a:pPr>
            <a:r>
              <a:rPr lang="en-US" sz="1100"/>
              <a:t>Indicate the elements of total cost of ownership</a:t>
            </a:r>
            <a:endParaRPr/>
          </a:p>
          <a:p>
            <a:pPr indent="-104775" lvl="0" marL="104775" rtl="0" algn="l">
              <a:spcBef>
                <a:spcPts val="600"/>
              </a:spcBef>
              <a:spcAft>
                <a:spcPts val="0"/>
              </a:spcAft>
              <a:buClr>
                <a:schemeClr val="accent1"/>
              </a:buClr>
              <a:buSzPts val="1100"/>
              <a:buFont typeface="Arial"/>
              <a:buChar char="•"/>
            </a:pPr>
            <a:r>
              <a:rPr lang="en-US" sz="1100"/>
              <a:t>Discuss the results of the AWS Pricing Calculator</a:t>
            </a:r>
            <a:endParaRPr/>
          </a:p>
          <a:p>
            <a:pPr indent="-104775" lvl="0" marL="104775" rtl="0" algn="l">
              <a:spcBef>
                <a:spcPts val="600"/>
              </a:spcBef>
              <a:spcAft>
                <a:spcPts val="0"/>
              </a:spcAft>
              <a:buClr>
                <a:schemeClr val="accent1"/>
              </a:buClr>
              <a:buSzPts val="1100"/>
              <a:buFont typeface="Arial"/>
              <a:buChar char="•"/>
            </a:pPr>
            <a:r>
              <a:rPr lang="en-US" sz="1100"/>
              <a:t>Identify how to set up an organizational structure that simplifies billing and account visibility to review cost data.</a:t>
            </a:r>
            <a:endParaRPr/>
          </a:p>
          <a:p>
            <a:pPr indent="-104775" lvl="0" marL="104775" rtl="0" algn="l">
              <a:spcBef>
                <a:spcPts val="600"/>
              </a:spcBef>
              <a:spcAft>
                <a:spcPts val="0"/>
              </a:spcAft>
              <a:buClr>
                <a:schemeClr val="accent1"/>
              </a:buClr>
              <a:buSzPts val="1100"/>
              <a:buFont typeface="Arial"/>
              <a:buChar char="•"/>
            </a:pPr>
            <a:r>
              <a:rPr lang="en-US" sz="1100"/>
              <a:t>Identify the functionality in the AWS Billing Dashboard</a:t>
            </a:r>
            <a:endParaRPr/>
          </a:p>
          <a:p>
            <a:pPr indent="-104775" lvl="0" marL="104775" rtl="0" algn="l">
              <a:spcBef>
                <a:spcPts val="600"/>
              </a:spcBef>
              <a:spcAft>
                <a:spcPts val="0"/>
              </a:spcAft>
              <a:buClr>
                <a:schemeClr val="accent1"/>
              </a:buClr>
              <a:buSzPts val="1100"/>
              <a:buFont typeface="Arial"/>
              <a:buChar char="•"/>
            </a:pPr>
            <a:r>
              <a:rPr lang="en-US" sz="1100"/>
              <a:t>Describe how to use AWS Bills, AWS Cost Explorer, AWS Budgets, and AWS Cost and Usage Reports</a:t>
            </a:r>
            <a:endParaRPr/>
          </a:p>
          <a:p>
            <a:pPr indent="-104775" lvl="0" marL="104775" rtl="0" algn="l">
              <a:spcBef>
                <a:spcPts val="600"/>
              </a:spcBef>
              <a:spcAft>
                <a:spcPts val="0"/>
              </a:spcAft>
              <a:buClr>
                <a:schemeClr val="accent1"/>
              </a:buClr>
              <a:buSzPts val="1100"/>
              <a:buFont typeface="Arial"/>
              <a:buChar char="•"/>
            </a:pPr>
            <a:r>
              <a:rPr lang="en-US" sz="1100"/>
              <a:t>Identify the various AWS technical support plans and features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Introducing Section 3: AWS Organizations.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b="0" i="0" lang="en-US" sz="1100">
                <a:solidFill>
                  <a:schemeClr val="dk1"/>
                </a:solidFill>
                <a:latin typeface="Calibri"/>
                <a:ea typeface="Calibri"/>
                <a:cs typeface="Calibri"/>
                <a:sym typeface="Calibri"/>
              </a:rPr>
              <a:t>AWS Organizations is a free account management service that enables you to consolidate multiple AWS accounts into an </a:t>
            </a:r>
            <a:r>
              <a:rPr b="1" i="0" lang="en-US" sz="1100">
                <a:solidFill>
                  <a:schemeClr val="dk1"/>
                </a:solidFill>
                <a:latin typeface="Calibri"/>
                <a:ea typeface="Calibri"/>
                <a:cs typeface="Calibri"/>
                <a:sym typeface="Calibri"/>
              </a:rPr>
              <a:t>organization</a:t>
            </a:r>
            <a:r>
              <a:rPr b="0" i="0" lang="en-US" sz="1100">
                <a:solidFill>
                  <a:schemeClr val="dk1"/>
                </a:solidFill>
                <a:latin typeface="Calibri"/>
                <a:ea typeface="Calibri"/>
                <a:cs typeface="Calibri"/>
                <a:sym typeface="Calibri"/>
              </a:rPr>
              <a:t> that you create and centrally manage. AWS Organizations include consolidated billing and account management capabilities that help you to better meet the budgetary, security, and compliance needs of your business.</a:t>
            </a:r>
            <a:endParaRPr/>
          </a:p>
          <a:p>
            <a:pPr indent="0" lvl="0" marL="0" marR="0" rtl="0" algn="l">
              <a:lnSpc>
                <a:spcPct val="100000"/>
              </a:lnSpc>
              <a:spcBef>
                <a:spcPts val="0"/>
              </a:spcBef>
              <a:spcAft>
                <a:spcPts val="0"/>
              </a:spcAft>
              <a:buClr>
                <a:schemeClr val="dk1"/>
              </a:buClr>
              <a:buSzPts val="1100"/>
              <a:buFont typeface="Calibri"/>
              <a:buNone/>
            </a:pPr>
            <a:r>
              <a:t/>
            </a:r>
            <a:endParaRPr b="0" i="0"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rPr b="0" i="0" lang="en-US" sz="1100">
                <a:solidFill>
                  <a:schemeClr val="dk1"/>
                </a:solidFill>
                <a:latin typeface="Calibri"/>
                <a:ea typeface="Calibri"/>
                <a:cs typeface="Calibri"/>
                <a:sym typeface="Calibri"/>
              </a:rPr>
              <a:t>The main benefits of AWS Organizations are:</a:t>
            </a:r>
            <a:endParaRPr/>
          </a:p>
          <a:p>
            <a:pPr indent="-171450" lvl="0" marL="171450" marR="0" rtl="0" algn="l">
              <a:lnSpc>
                <a:spcPct val="100000"/>
              </a:lnSpc>
              <a:spcBef>
                <a:spcPts val="0"/>
              </a:spcBef>
              <a:spcAft>
                <a:spcPts val="0"/>
              </a:spcAft>
              <a:buClr>
                <a:schemeClr val="dk1"/>
              </a:buClr>
              <a:buSzPts val="1100"/>
              <a:buFont typeface="Arial"/>
              <a:buChar char="•"/>
            </a:pPr>
            <a:r>
              <a:rPr b="0" i="0" lang="en-US" sz="1100">
                <a:solidFill>
                  <a:schemeClr val="dk1"/>
                </a:solidFill>
                <a:latin typeface="Calibri"/>
                <a:ea typeface="Calibri"/>
                <a:cs typeface="Calibri"/>
                <a:sym typeface="Calibri"/>
              </a:rPr>
              <a:t>Centrally managed access policies across multiple AWS accounts.</a:t>
            </a:r>
            <a:endParaRPr/>
          </a:p>
          <a:p>
            <a:pPr indent="-171450" lvl="0" marL="171450" marR="0" rtl="0" algn="l">
              <a:lnSpc>
                <a:spcPct val="100000"/>
              </a:lnSpc>
              <a:spcBef>
                <a:spcPts val="0"/>
              </a:spcBef>
              <a:spcAft>
                <a:spcPts val="0"/>
              </a:spcAft>
              <a:buClr>
                <a:schemeClr val="dk1"/>
              </a:buClr>
              <a:buSzPts val="1100"/>
              <a:buFont typeface="Arial"/>
              <a:buChar char="•"/>
            </a:pPr>
            <a:r>
              <a:rPr b="0" i="0" lang="en-US" sz="1100">
                <a:solidFill>
                  <a:schemeClr val="dk1"/>
                </a:solidFill>
                <a:latin typeface="Calibri"/>
                <a:ea typeface="Calibri"/>
                <a:cs typeface="Calibri"/>
                <a:sym typeface="Calibri"/>
              </a:rPr>
              <a:t>Controlled access to AWS services.</a:t>
            </a:r>
            <a:endParaRPr/>
          </a:p>
          <a:p>
            <a:pPr indent="-171450" lvl="0" marL="171450" marR="0" rtl="0" algn="l">
              <a:lnSpc>
                <a:spcPct val="100000"/>
              </a:lnSpc>
              <a:spcBef>
                <a:spcPts val="0"/>
              </a:spcBef>
              <a:spcAft>
                <a:spcPts val="0"/>
              </a:spcAft>
              <a:buClr>
                <a:schemeClr val="dk1"/>
              </a:buClr>
              <a:buSzPts val="1100"/>
              <a:buFont typeface="Arial"/>
              <a:buChar char="•"/>
            </a:pPr>
            <a:r>
              <a:rPr b="0" i="0" lang="en-US" sz="1100">
                <a:solidFill>
                  <a:schemeClr val="dk1"/>
                </a:solidFill>
                <a:latin typeface="Calibri"/>
                <a:ea typeface="Calibri"/>
                <a:cs typeface="Calibri"/>
                <a:sym typeface="Calibri"/>
              </a:rPr>
              <a:t>Automated AWS account creation and management.</a:t>
            </a:r>
            <a:endParaRPr/>
          </a:p>
          <a:p>
            <a:pPr indent="-171450" lvl="0" marL="171450" marR="0" rtl="0" algn="l">
              <a:lnSpc>
                <a:spcPct val="100000"/>
              </a:lnSpc>
              <a:spcBef>
                <a:spcPts val="0"/>
              </a:spcBef>
              <a:spcAft>
                <a:spcPts val="0"/>
              </a:spcAft>
              <a:buClr>
                <a:schemeClr val="dk1"/>
              </a:buClr>
              <a:buSzPts val="1100"/>
              <a:buFont typeface="Arial"/>
              <a:buChar char="•"/>
            </a:pPr>
            <a:r>
              <a:rPr b="0" i="0" lang="en-US" sz="1100">
                <a:solidFill>
                  <a:schemeClr val="dk1"/>
                </a:solidFill>
                <a:latin typeface="Calibri"/>
                <a:ea typeface="Calibri"/>
                <a:cs typeface="Calibri"/>
                <a:sym typeface="Calibri"/>
              </a:rPr>
              <a:t>Consolidated billing across multiple AWS accounts.</a:t>
            </a:r>
            <a:endParaRPr/>
          </a:p>
          <a:p>
            <a:pPr indent="-101600" lvl="0" marL="171450" marR="0" rtl="0" algn="l">
              <a:lnSpc>
                <a:spcPct val="100000"/>
              </a:lnSpc>
              <a:spcBef>
                <a:spcPts val="0"/>
              </a:spcBef>
              <a:spcAft>
                <a:spcPts val="0"/>
              </a:spcAft>
              <a:buClr>
                <a:schemeClr val="dk1"/>
              </a:buClr>
              <a:buSzPts val="1100"/>
              <a:buFont typeface="Arial"/>
              <a:buNone/>
            </a:pPr>
            <a:r>
              <a:t/>
            </a:r>
            <a:endParaRPr b="0" i="0"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t/>
            </a:r>
            <a:endParaRPr sz="1100"/>
          </a:p>
          <a:p>
            <a:pPr indent="0" lvl="0" marL="0" marR="0" rtl="0" algn="l">
              <a:lnSpc>
                <a:spcPct val="100000"/>
              </a:lnSpc>
              <a:spcBef>
                <a:spcPts val="0"/>
              </a:spcBef>
              <a:spcAft>
                <a:spcPts val="0"/>
              </a:spcAft>
              <a:buClr>
                <a:schemeClr val="dk1"/>
              </a:buClr>
              <a:buSzPts val="1100"/>
              <a:buFont typeface="Calibri"/>
              <a:buNone/>
            </a:pPr>
            <a:r>
              <a:t/>
            </a:r>
            <a:endParaRPr sz="11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Here is some terminology to understand the structure of AWS Organizations.</a:t>
            </a:r>
            <a:endParaRPr/>
          </a:p>
          <a:p>
            <a:pPr indent="0" lvl="0" marL="0" rtl="0" algn="l">
              <a:spcBef>
                <a:spcPts val="0"/>
              </a:spcBef>
              <a:spcAft>
                <a:spcPts val="0"/>
              </a:spcAft>
              <a:buNone/>
            </a:pPr>
            <a:r>
              <a:rPr lang="en-US" sz="1100"/>
              <a:t> </a:t>
            </a:r>
            <a:endParaRPr/>
          </a:p>
          <a:p>
            <a:pPr indent="0" lvl="0" marL="0" rtl="0" algn="l">
              <a:spcBef>
                <a:spcPts val="0"/>
              </a:spcBef>
              <a:spcAft>
                <a:spcPts val="0"/>
              </a:spcAft>
              <a:buNone/>
            </a:pPr>
            <a:r>
              <a:rPr lang="en-US" sz="1100"/>
              <a:t>The diagram shows a basic </a:t>
            </a:r>
            <a:r>
              <a:rPr i="1" lang="en-US" sz="1100"/>
              <a:t>organization</a:t>
            </a:r>
            <a:r>
              <a:rPr lang="en-US" sz="1100"/>
              <a:t>, or </a:t>
            </a:r>
            <a:r>
              <a:rPr i="1" lang="en-US" sz="1100"/>
              <a:t>root</a:t>
            </a:r>
            <a:r>
              <a:rPr lang="en-US" sz="1100"/>
              <a:t>, that consists of seven accounts that are organized into four organizational units (or OUs). An OU is a container for accounts within a root. An OU can also contain other OUs. This structure enables you to create a hierarchy that looks like an upside-down tree with the root at the top. The branches consist of child OUs and they move downward until they end in accounts, which are like the leaves of the tree.</a:t>
            </a:r>
            <a:endParaRPr/>
          </a:p>
          <a:p>
            <a:pPr indent="0" lvl="0" marL="0" rtl="0" algn="l">
              <a:spcBef>
                <a:spcPts val="0"/>
              </a:spcBef>
              <a:spcAft>
                <a:spcPts val="0"/>
              </a:spcAft>
              <a:buNone/>
            </a:pPr>
            <a:r>
              <a:rPr lang="en-US" sz="1100"/>
              <a:t> </a:t>
            </a:r>
            <a:endParaRPr/>
          </a:p>
          <a:p>
            <a:pPr indent="0" lvl="0" marL="0" rtl="0" algn="l">
              <a:spcBef>
                <a:spcPts val="0"/>
              </a:spcBef>
              <a:spcAft>
                <a:spcPts val="0"/>
              </a:spcAft>
              <a:buNone/>
            </a:pPr>
            <a:r>
              <a:rPr lang="en-US" sz="1100"/>
              <a:t>When you attach a policy to one of the nodes in the hierarchy, it flows down and it affects all the branches and leaves. This example organization has several policies that are attached to some of the OUs or are attached directly to accounts. </a:t>
            </a:r>
            <a:endParaRPr/>
          </a:p>
          <a:p>
            <a:pPr indent="0" lvl="0" marL="0" rtl="0" algn="l">
              <a:spcBef>
                <a:spcPts val="0"/>
              </a:spcBef>
              <a:spcAft>
                <a:spcPts val="0"/>
              </a:spcAft>
              <a:buNone/>
            </a:pPr>
            <a:r>
              <a:rPr lang="en-US" sz="1100"/>
              <a:t> </a:t>
            </a:r>
            <a:endParaRPr/>
          </a:p>
          <a:p>
            <a:pPr indent="0" lvl="0" marL="0" rtl="0" algn="l">
              <a:spcBef>
                <a:spcPts val="0"/>
              </a:spcBef>
              <a:spcAft>
                <a:spcPts val="0"/>
              </a:spcAft>
              <a:buNone/>
            </a:pPr>
            <a:r>
              <a:rPr lang="en-US" sz="1100"/>
              <a:t>An OU can have only one parent and, currently, each account can be a member of exactly one OU. An account is a standard AWS account that contains your AWS resources. You can attach a policy to an account to apply controls to only that one account.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33:notes"/>
          <p:cNvSpPr/>
          <p:nvPr>
            <p:ph idx="2" type="sldImg"/>
          </p:nvPr>
        </p:nvSpPr>
        <p:spPr>
          <a:xfrm>
            <a:off x="695325"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b="0" i="0" lang="en-US" sz="1100">
                <a:solidFill>
                  <a:schemeClr val="dk1"/>
                </a:solidFill>
              </a:rPr>
              <a:t>AWS Organizations enables you to:</a:t>
            </a:r>
            <a:endParaRPr/>
          </a:p>
          <a:p>
            <a:pPr indent="-171450" lvl="0" marL="171450" marR="0" rtl="0" algn="l">
              <a:lnSpc>
                <a:spcPct val="100000"/>
              </a:lnSpc>
              <a:spcBef>
                <a:spcPts val="0"/>
              </a:spcBef>
              <a:spcAft>
                <a:spcPts val="0"/>
              </a:spcAft>
              <a:buClr>
                <a:schemeClr val="dk1"/>
              </a:buClr>
              <a:buSzPts val="1100"/>
              <a:buFont typeface="Arial"/>
              <a:buChar char="•"/>
            </a:pPr>
            <a:r>
              <a:rPr b="0" i="0" lang="en-US" sz="1100">
                <a:solidFill>
                  <a:schemeClr val="dk1"/>
                </a:solidFill>
              </a:rPr>
              <a:t>Create </a:t>
            </a:r>
            <a:r>
              <a:rPr b="1" i="0" lang="en-US" sz="1100">
                <a:solidFill>
                  <a:schemeClr val="dk1"/>
                </a:solidFill>
              </a:rPr>
              <a:t>service control policies (SCPs) </a:t>
            </a:r>
            <a:r>
              <a:rPr b="0" i="0" lang="en-US" sz="1100">
                <a:solidFill>
                  <a:schemeClr val="dk1"/>
                </a:solidFill>
              </a:rPr>
              <a:t>that centrally control AWS services across multiple AWS accounts.</a:t>
            </a:r>
            <a:endParaRPr/>
          </a:p>
          <a:p>
            <a:pPr indent="-171450" lvl="0" marL="171450" marR="0" rtl="0" algn="l">
              <a:lnSpc>
                <a:spcPct val="100000"/>
              </a:lnSpc>
              <a:spcBef>
                <a:spcPts val="0"/>
              </a:spcBef>
              <a:spcAft>
                <a:spcPts val="0"/>
              </a:spcAft>
              <a:buClr>
                <a:schemeClr val="dk1"/>
              </a:buClr>
              <a:buSzPts val="1100"/>
              <a:buFont typeface="Arial"/>
              <a:buChar char="•"/>
            </a:pPr>
            <a:r>
              <a:rPr b="0" i="0" lang="en-US" sz="1100">
                <a:solidFill>
                  <a:schemeClr val="dk1"/>
                </a:solidFill>
              </a:rPr>
              <a:t>Create </a:t>
            </a:r>
            <a:r>
              <a:rPr b="1" i="0" lang="en-US" sz="1100">
                <a:solidFill>
                  <a:schemeClr val="dk1"/>
                </a:solidFill>
              </a:rPr>
              <a:t>groups of accounts </a:t>
            </a:r>
            <a:r>
              <a:rPr b="0" i="0" lang="en-US" sz="1100">
                <a:solidFill>
                  <a:schemeClr val="dk1"/>
                </a:solidFill>
              </a:rPr>
              <a:t>and then attach policies to a group to ensure that the correct policies are applied across the accounts.</a:t>
            </a:r>
            <a:endParaRPr/>
          </a:p>
          <a:p>
            <a:pPr indent="-171450" lvl="0" marL="171450" marR="0" rtl="0" algn="l">
              <a:lnSpc>
                <a:spcPct val="100000"/>
              </a:lnSpc>
              <a:spcBef>
                <a:spcPts val="0"/>
              </a:spcBef>
              <a:spcAft>
                <a:spcPts val="0"/>
              </a:spcAft>
              <a:buClr>
                <a:schemeClr val="dk1"/>
              </a:buClr>
              <a:buSzPts val="1100"/>
              <a:buFont typeface="Arial"/>
              <a:buChar char="•"/>
            </a:pPr>
            <a:r>
              <a:rPr b="0" i="0" lang="en-US" sz="1100">
                <a:solidFill>
                  <a:schemeClr val="dk1"/>
                </a:solidFill>
              </a:rPr>
              <a:t>Simplify account management by using </a:t>
            </a:r>
            <a:r>
              <a:rPr b="1" lang="en-US" sz="1100"/>
              <a:t>application programming interfaces (APIs)</a:t>
            </a:r>
            <a:r>
              <a:rPr b="1" i="0" lang="en-US" sz="1100">
                <a:solidFill>
                  <a:schemeClr val="dk1"/>
                </a:solidFill>
              </a:rPr>
              <a:t> </a:t>
            </a:r>
            <a:r>
              <a:rPr b="0" i="0" lang="en-US" sz="1100">
                <a:solidFill>
                  <a:schemeClr val="dk1"/>
                </a:solidFill>
              </a:rPr>
              <a:t>to automate the creation and management of new AWS accounts. </a:t>
            </a:r>
            <a:endParaRPr b="0" i="0" sz="1100">
              <a:solidFill>
                <a:schemeClr val="dk1"/>
              </a:solidFill>
            </a:endParaRPr>
          </a:p>
          <a:p>
            <a:pPr indent="-171450" lvl="0" marL="171450" rtl="0" algn="l">
              <a:spcBef>
                <a:spcPts val="0"/>
              </a:spcBef>
              <a:spcAft>
                <a:spcPts val="0"/>
              </a:spcAft>
              <a:buClr>
                <a:schemeClr val="dk1"/>
              </a:buClr>
              <a:buSzPts val="1100"/>
              <a:buFont typeface="Arial"/>
              <a:buChar char="•"/>
            </a:pPr>
            <a:r>
              <a:rPr b="0" i="0" lang="en-US" sz="1100">
                <a:solidFill>
                  <a:schemeClr val="dk1"/>
                </a:solidFill>
              </a:rPr>
              <a:t>Simplify the billing process by setting up a single payment method for all the AWS accounts in your organization. With </a:t>
            </a:r>
            <a:r>
              <a:rPr b="1" i="0" lang="en-US" sz="1100">
                <a:solidFill>
                  <a:schemeClr val="dk1"/>
                </a:solidFill>
              </a:rPr>
              <a:t>consolidated billing</a:t>
            </a:r>
            <a:r>
              <a:rPr b="0" i="0" lang="en-US" sz="1100">
                <a:solidFill>
                  <a:schemeClr val="dk1"/>
                </a:solidFill>
              </a:rPr>
              <a:t>, you can see a combined view of charges that are incurred by all your accounts, and you can take advantage of pricing benefits from aggregated usage. </a:t>
            </a:r>
            <a:r>
              <a:rPr lang="en-US" sz="1100"/>
              <a:t>Consolidated billing provides a central location to manage billing across all of your AWS accounts, and the ability to benefit from volume discounts.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9" name="Google Shape;64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a:t>AWS Organizations does not replace associating </a:t>
            </a:r>
            <a:r>
              <a:rPr b="1" lang="en-US" sz="1100"/>
              <a:t>AWS Identity and Access Management (IAM)</a:t>
            </a:r>
            <a:r>
              <a:rPr b="0" lang="en-US" sz="1100"/>
              <a:t> </a:t>
            </a:r>
            <a:r>
              <a:rPr b="0" i="0" lang="en-US" sz="1100"/>
              <a:t>policies with users, groups, and roles within an AWS account.</a:t>
            </a:r>
            <a:endParaRPr/>
          </a:p>
          <a:p>
            <a:pPr indent="0" lvl="0" marL="0" rtl="0" algn="l">
              <a:spcBef>
                <a:spcPts val="0"/>
              </a:spcBef>
              <a:spcAft>
                <a:spcPts val="0"/>
              </a:spcAft>
              <a:buNone/>
            </a:pPr>
            <a:r>
              <a:t/>
            </a:r>
            <a:endParaRPr b="0" i="0" sz="1100"/>
          </a:p>
          <a:p>
            <a:pPr indent="0" lvl="0" marL="0" rtl="0" algn="l">
              <a:spcBef>
                <a:spcPts val="0"/>
              </a:spcBef>
              <a:spcAft>
                <a:spcPts val="0"/>
              </a:spcAft>
              <a:buNone/>
            </a:pPr>
            <a:r>
              <a:rPr b="0" i="0" lang="en-US" sz="1100"/>
              <a:t>With IAM policies, you can allow or deny access to AWS services (such as Amazon S3), individual AWS resources (such as a specific S3 bucket), or individual API actions (such as s3:CreateBucket). An IAM policy can be applied only to IAM users, groups, or roles, and it can never restrict the AWS account root user.</a:t>
            </a:r>
            <a:endParaRPr/>
          </a:p>
          <a:p>
            <a:pPr indent="0" lvl="0" marL="0" rtl="0" algn="l">
              <a:spcBef>
                <a:spcPts val="0"/>
              </a:spcBef>
              <a:spcAft>
                <a:spcPts val="0"/>
              </a:spcAft>
              <a:buNone/>
            </a:pPr>
            <a:r>
              <a:t/>
            </a:r>
            <a:endParaRPr b="0" i="0" sz="1100"/>
          </a:p>
          <a:p>
            <a:pPr indent="0" lvl="0" marL="0" rtl="0" algn="l">
              <a:spcBef>
                <a:spcPts val="0"/>
              </a:spcBef>
              <a:spcAft>
                <a:spcPts val="0"/>
              </a:spcAft>
              <a:buNone/>
            </a:pPr>
            <a:r>
              <a:rPr b="0" i="0" lang="en-US" sz="1100"/>
              <a:t>In contrast, with Organizations, you use </a:t>
            </a:r>
            <a:r>
              <a:rPr b="1" i="0" lang="en-US" sz="1100"/>
              <a:t>service control policies (SCPs) </a:t>
            </a:r>
            <a:r>
              <a:rPr b="0" i="0" lang="en-US" sz="1100"/>
              <a:t>to allow or deny access to particular AWS services for individual AWS accounts or for groups of accounts in an OU. The specified actions from an attached SCP affect all IAM users, groups, and roles for an account, including the AWS account root user.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p35:notes"/>
          <p:cNvSpPr txBox="1"/>
          <p:nvPr>
            <p:ph idx="1" type="body"/>
          </p:nvPr>
        </p:nvSpPr>
        <p:spPr>
          <a:xfrm>
            <a:off x="685800" y="4400549"/>
            <a:ext cx="5486400" cy="388130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Keep in mind that this process assumes that you have access to two existing AWS accounts, and that you can sign in to each account as an administrator.</a:t>
            </a:r>
            <a:endParaRPr/>
          </a:p>
          <a:p>
            <a:pPr indent="0" lvl="0" marL="0" rtl="0" algn="l">
              <a:spcBef>
                <a:spcPts val="0"/>
              </a:spcBef>
              <a:spcAft>
                <a:spcPts val="0"/>
              </a:spcAft>
              <a:buNone/>
            </a:pPr>
            <a:r>
              <a:rPr lang="en-US" sz="1100"/>
              <a:t> </a:t>
            </a:r>
            <a:endParaRPr/>
          </a:p>
          <a:p>
            <a:pPr indent="0" lvl="0" marL="0" rtl="0" algn="l">
              <a:spcBef>
                <a:spcPts val="0"/>
              </a:spcBef>
              <a:spcAft>
                <a:spcPts val="0"/>
              </a:spcAft>
              <a:buNone/>
            </a:pPr>
            <a:r>
              <a:rPr lang="en-US" sz="1100"/>
              <a:t>Review these steps for setting up AWS Organizations:</a:t>
            </a:r>
            <a:endParaRPr/>
          </a:p>
          <a:p>
            <a:pPr indent="-171450" lvl="0" marL="171450" rtl="0" algn="l">
              <a:spcBef>
                <a:spcPts val="0"/>
              </a:spcBef>
              <a:spcAft>
                <a:spcPts val="0"/>
              </a:spcAft>
              <a:buClr>
                <a:schemeClr val="dk1"/>
              </a:buClr>
              <a:buSzPts val="1100"/>
              <a:buFont typeface="Arial"/>
              <a:buChar char="•"/>
            </a:pPr>
            <a:r>
              <a:rPr lang="en-US" sz="1100"/>
              <a:t>Step 1 is to create your organization with your current AWS account as the primary account. You also invite one AWS account to join your organization and create another account as a member account.</a:t>
            </a:r>
            <a:endParaRPr/>
          </a:p>
          <a:p>
            <a:pPr indent="-171450" lvl="0" marL="171450" rtl="0" algn="l">
              <a:spcBef>
                <a:spcPts val="0"/>
              </a:spcBef>
              <a:spcAft>
                <a:spcPts val="0"/>
              </a:spcAft>
              <a:buClr>
                <a:schemeClr val="dk1"/>
              </a:buClr>
              <a:buSzPts val="1100"/>
              <a:buFont typeface="Arial"/>
              <a:buChar char="•"/>
            </a:pPr>
            <a:r>
              <a:rPr lang="en-US" sz="1100"/>
              <a:t>Step 2 is to create two organizational units in your new organization and place the member accounts in those OUs.</a:t>
            </a:r>
            <a:endParaRPr/>
          </a:p>
          <a:p>
            <a:pPr indent="-171450" lvl="0" marL="171450" rtl="0" algn="l">
              <a:spcBef>
                <a:spcPts val="0"/>
              </a:spcBef>
              <a:spcAft>
                <a:spcPts val="0"/>
              </a:spcAft>
              <a:buClr>
                <a:schemeClr val="dk1"/>
              </a:buClr>
              <a:buSzPts val="1100"/>
              <a:buFont typeface="Arial"/>
              <a:buChar char="•"/>
            </a:pPr>
            <a:r>
              <a:rPr lang="en-US" sz="1100"/>
              <a:t>Step 3 is to create service control policies, which enable you to apply restrictions to what actions can be delegated to users and roles in the member accounts. A service control policy is a type of organization control policy. </a:t>
            </a:r>
            <a:endParaRPr/>
          </a:p>
          <a:p>
            <a:pPr indent="-171450" lvl="0" marL="171450" rtl="0" algn="l">
              <a:spcBef>
                <a:spcPts val="0"/>
              </a:spcBef>
              <a:spcAft>
                <a:spcPts val="0"/>
              </a:spcAft>
              <a:buClr>
                <a:schemeClr val="dk1"/>
              </a:buClr>
              <a:buSzPts val="1100"/>
              <a:buFont typeface="Arial"/>
              <a:buChar char="•"/>
            </a:pPr>
            <a:r>
              <a:rPr lang="en-US" sz="1100"/>
              <a:t>Step 4 is to test your organization’s policies. Sign in as a user for each of the roles (such as OU1 or OU2) and see how the service control policies impact account access. Alternatively, you can use the IAM policy simulator to test and troubleshoot IAM and resource-based policies that are attached to IAM users, groups, or roles in your AWS account. </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US" sz="1100"/>
              <a:t>To learn more about the IAM policy simulator, see:</a:t>
            </a:r>
            <a:endParaRPr/>
          </a:p>
          <a:p>
            <a:pPr indent="0" lvl="0" marL="0" marR="0" rtl="0" algn="l">
              <a:lnSpc>
                <a:spcPct val="100000"/>
              </a:lnSpc>
              <a:spcBef>
                <a:spcPts val="0"/>
              </a:spcBef>
              <a:spcAft>
                <a:spcPts val="0"/>
              </a:spcAft>
              <a:buClr>
                <a:schemeClr val="dk1"/>
              </a:buClr>
              <a:buSzPts val="1100"/>
              <a:buFont typeface="Calibri"/>
              <a:buNone/>
            </a:pPr>
            <a:r>
              <a:rPr lang="en-US" sz="1100" u="sng">
                <a:solidFill>
                  <a:schemeClr val="hlink"/>
                </a:solidFill>
                <a:hlinkClick r:id="rId2"/>
              </a:rPr>
              <a:t>IAM policy simulator</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marR="0" rtl="0" algn="l">
              <a:lnSpc>
                <a:spcPct val="100000"/>
              </a:lnSpc>
              <a:spcBef>
                <a:spcPts val="0"/>
              </a:spcBef>
              <a:spcAft>
                <a:spcPts val="0"/>
              </a:spcAft>
              <a:buNone/>
            </a:pPr>
            <a:r>
              <a:t/>
            </a:r>
            <a:endParaRPr sz="11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2" name="Google Shape;69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a:solidFill>
                  <a:schemeClr val="dk1"/>
                </a:solidFill>
                <a:latin typeface="Calibri"/>
                <a:ea typeface="Calibri"/>
                <a:cs typeface="Calibri"/>
                <a:sym typeface="Calibri"/>
              </a:rPr>
              <a:t>There are restrictions on names that you can create in AWS Organizations, which includes names of accounts, OUs, roots, and policies.</a:t>
            </a:r>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rPr b="0" i="0" lang="en-US" sz="1100">
                <a:solidFill>
                  <a:schemeClr val="dk1"/>
                </a:solidFill>
                <a:latin typeface="Calibri"/>
                <a:ea typeface="Calibri"/>
                <a:cs typeface="Calibri"/>
                <a:sym typeface="Calibri"/>
              </a:rPr>
              <a:t>Names must be composed of Unicode characters and not exceed 250 characters in length.</a:t>
            </a:r>
            <a:endParaRPr/>
          </a:p>
          <a:p>
            <a:pPr indent="0" lvl="0" marL="0" rtl="0" algn="l">
              <a:spcBef>
                <a:spcPts val="0"/>
              </a:spcBef>
              <a:spcAft>
                <a:spcPts val="0"/>
              </a:spcAft>
              <a:buNone/>
            </a:pPr>
            <a:r>
              <a:t/>
            </a:r>
            <a:endParaRPr b="0" i="0" sz="1100">
              <a:solidFill>
                <a:schemeClr val="dk1"/>
              </a:solidFill>
              <a:latin typeface="Calibri"/>
              <a:ea typeface="Calibri"/>
              <a:cs typeface="Calibri"/>
              <a:sym typeface="Calibri"/>
            </a:endParaRPr>
          </a:p>
          <a:p>
            <a:pPr indent="0" lvl="0" marL="0" rtl="0" algn="l">
              <a:spcBef>
                <a:spcPts val="0"/>
              </a:spcBef>
              <a:spcAft>
                <a:spcPts val="0"/>
              </a:spcAft>
              <a:buNone/>
            </a:pPr>
            <a:r>
              <a:rPr b="0" i="0" lang="en-US" sz="1100">
                <a:solidFill>
                  <a:schemeClr val="dk1"/>
                </a:solidFill>
                <a:latin typeface="Calibri"/>
                <a:ea typeface="Calibri"/>
                <a:cs typeface="Calibri"/>
                <a:sym typeface="Calibri"/>
              </a:rPr>
              <a:t>AWS Organizations has several maximum and minimum values for entities.</a:t>
            </a:r>
            <a:endParaRPr sz="11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b="0" i="0" lang="en-US" sz="1100">
                <a:solidFill>
                  <a:schemeClr val="dk1"/>
                </a:solidFill>
                <a:latin typeface="Calibri"/>
                <a:ea typeface="Calibri"/>
                <a:cs typeface="Calibri"/>
                <a:sym typeface="Calibri"/>
              </a:rPr>
              <a:t>AWS Organizations can be managed through different interfaces.</a:t>
            </a:r>
            <a:endParaRPr/>
          </a:p>
          <a:p>
            <a:pPr indent="0" lvl="0" marL="0" marR="0" rtl="0" algn="l">
              <a:lnSpc>
                <a:spcPct val="100000"/>
              </a:lnSpc>
              <a:spcBef>
                <a:spcPts val="0"/>
              </a:spcBef>
              <a:spcAft>
                <a:spcPts val="0"/>
              </a:spcAft>
              <a:buClr>
                <a:schemeClr val="dk1"/>
              </a:buClr>
              <a:buSzPts val="1100"/>
              <a:buFont typeface="Calibri"/>
              <a:buNone/>
            </a:pPr>
            <a:r>
              <a:t/>
            </a:r>
            <a:endParaRPr b="0" i="0"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rPr b="0" i="0" lang="en-US" sz="1100">
                <a:solidFill>
                  <a:schemeClr val="dk1"/>
                </a:solidFill>
                <a:latin typeface="Calibri"/>
                <a:ea typeface="Calibri"/>
                <a:cs typeface="Calibri"/>
                <a:sym typeface="Calibri"/>
              </a:rPr>
              <a:t>The </a:t>
            </a:r>
            <a:r>
              <a:rPr b="1" i="0" lang="en-US" sz="1100">
                <a:solidFill>
                  <a:schemeClr val="dk1"/>
                </a:solidFill>
                <a:latin typeface="Calibri"/>
                <a:ea typeface="Calibri"/>
                <a:cs typeface="Calibri"/>
                <a:sym typeface="Calibri"/>
              </a:rPr>
              <a:t>AWS Management Console </a:t>
            </a:r>
            <a:r>
              <a:rPr b="0" i="0" lang="en-US" sz="1100">
                <a:solidFill>
                  <a:schemeClr val="dk1"/>
                </a:solidFill>
                <a:latin typeface="Calibri"/>
                <a:ea typeface="Calibri"/>
                <a:cs typeface="Calibri"/>
                <a:sym typeface="Calibri"/>
              </a:rPr>
              <a:t>is a browser-based interface that you can use to manage your organization and your AWS resources. You can perform any task in your organization by using the console.</a:t>
            </a:r>
            <a:endParaRPr/>
          </a:p>
          <a:p>
            <a:pPr indent="0" lvl="0" marL="0" marR="0" rtl="0" algn="l">
              <a:lnSpc>
                <a:spcPct val="100000"/>
              </a:lnSpc>
              <a:spcBef>
                <a:spcPts val="0"/>
              </a:spcBef>
              <a:spcAft>
                <a:spcPts val="0"/>
              </a:spcAft>
              <a:buClr>
                <a:schemeClr val="dk1"/>
              </a:buClr>
              <a:buSzPts val="1100"/>
              <a:buFont typeface="Calibri"/>
              <a:buNone/>
            </a:pPr>
            <a:r>
              <a:t/>
            </a:r>
            <a:endParaRPr b="0" i="0"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rPr b="1" i="0" lang="en-US" sz="1100">
                <a:solidFill>
                  <a:schemeClr val="dk1"/>
                </a:solidFill>
                <a:latin typeface="Calibri"/>
                <a:ea typeface="Calibri"/>
                <a:cs typeface="Calibri"/>
                <a:sym typeface="Calibri"/>
              </a:rPr>
              <a:t>AWS Command Line Interface (AWS CLI) tools </a:t>
            </a:r>
            <a:r>
              <a:rPr b="0" i="0" lang="en-US" sz="1100">
                <a:solidFill>
                  <a:schemeClr val="dk1"/>
                </a:solidFill>
                <a:latin typeface="Calibri"/>
                <a:ea typeface="Calibri"/>
                <a:cs typeface="Calibri"/>
                <a:sym typeface="Calibri"/>
              </a:rPr>
              <a:t>enable you to issue commands at your system's command line to perform AWS Organizations tasks and AWS tasks. This method can be faster and more convenient than using the console.</a:t>
            </a:r>
            <a:endParaRPr/>
          </a:p>
          <a:p>
            <a:pPr indent="0" lvl="0" marL="0" marR="0" rtl="0" algn="l">
              <a:lnSpc>
                <a:spcPct val="100000"/>
              </a:lnSpc>
              <a:spcBef>
                <a:spcPts val="0"/>
              </a:spcBef>
              <a:spcAft>
                <a:spcPts val="0"/>
              </a:spcAft>
              <a:buClr>
                <a:schemeClr val="dk1"/>
              </a:buClr>
              <a:buSzPts val="1100"/>
              <a:buFont typeface="Calibri"/>
              <a:buNone/>
            </a:pPr>
            <a:r>
              <a:t/>
            </a:r>
            <a:endParaRPr b="0" i="0"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rPr b="0" i="0" lang="en-US" sz="1100">
                <a:solidFill>
                  <a:schemeClr val="dk1"/>
                </a:solidFill>
                <a:latin typeface="Calibri"/>
                <a:ea typeface="Calibri"/>
                <a:cs typeface="Calibri"/>
                <a:sym typeface="Calibri"/>
              </a:rPr>
              <a:t>You can use also </a:t>
            </a:r>
            <a:r>
              <a:rPr b="1" i="0" lang="en-US" sz="1100">
                <a:solidFill>
                  <a:schemeClr val="dk1"/>
                </a:solidFill>
                <a:latin typeface="Calibri"/>
                <a:ea typeface="Calibri"/>
                <a:cs typeface="Calibri"/>
                <a:sym typeface="Calibri"/>
              </a:rPr>
              <a:t>AWS software development kits (SDKs) </a:t>
            </a:r>
            <a:r>
              <a:rPr b="0" i="0" lang="en-US" sz="1100">
                <a:solidFill>
                  <a:schemeClr val="dk1"/>
                </a:solidFill>
                <a:latin typeface="Calibri"/>
                <a:ea typeface="Calibri"/>
                <a:cs typeface="Calibri"/>
                <a:sym typeface="Calibri"/>
              </a:rPr>
              <a:t>to handle tasks such as cryptographically signing requests, managing errors, and retrying requests automatically. AWS SDKs consist of libraries and sample code for various programming languages and platforms, such as Java, Python, Ruby, .NET, iOS, and Android. </a:t>
            </a:r>
            <a:endParaRPr/>
          </a:p>
          <a:p>
            <a:pPr indent="0" lvl="0" marL="0" marR="0" rtl="0" algn="l">
              <a:lnSpc>
                <a:spcPct val="100000"/>
              </a:lnSpc>
              <a:spcBef>
                <a:spcPts val="0"/>
              </a:spcBef>
              <a:spcAft>
                <a:spcPts val="0"/>
              </a:spcAft>
              <a:buClr>
                <a:schemeClr val="dk1"/>
              </a:buClr>
              <a:buSzPts val="1100"/>
              <a:buFont typeface="Calibri"/>
              <a:buNone/>
            </a:pPr>
            <a:r>
              <a:t/>
            </a:r>
            <a:endParaRPr b="0" i="0"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rPr b="0" i="0" lang="en-US" sz="1100">
                <a:solidFill>
                  <a:schemeClr val="dk1"/>
                </a:solidFill>
                <a:latin typeface="Calibri"/>
                <a:ea typeface="Calibri"/>
                <a:cs typeface="Calibri"/>
                <a:sym typeface="Calibri"/>
              </a:rPr>
              <a:t>The </a:t>
            </a:r>
            <a:r>
              <a:rPr b="1" i="0" lang="en-US" sz="1100">
                <a:solidFill>
                  <a:schemeClr val="dk1"/>
                </a:solidFill>
                <a:latin typeface="Calibri"/>
                <a:ea typeface="Calibri"/>
                <a:cs typeface="Calibri"/>
                <a:sym typeface="Calibri"/>
              </a:rPr>
              <a:t>AWS Organizations HTTPS Query API </a:t>
            </a:r>
            <a:r>
              <a:rPr b="0" i="0" lang="en-US" sz="1100">
                <a:solidFill>
                  <a:schemeClr val="dk1"/>
                </a:solidFill>
                <a:latin typeface="Calibri"/>
                <a:ea typeface="Calibri"/>
                <a:cs typeface="Calibri"/>
                <a:sym typeface="Calibri"/>
              </a:rPr>
              <a:t>gives you programmatic access to AWS Organizations and AWS. You can use the API to issue HTTPS requests directly to the service. When you use the HTTPS API, you must include code to digitally sign requests by using your credentials.</a:t>
            </a:r>
            <a:endParaRPr/>
          </a:p>
          <a:p>
            <a:pPr indent="0" lvl="0" marL="0" marR="0" rtl="0" algn="l">
              <a:lnSpc>
                <a:spcPct val="100000"/>
              </a:lnSpc>
              <a:spcBef>
                <a:spcPts val="0"/>
              </a:spcBef>
              <a:spcAft>
                <a:spcPts val="0"/>
              </a:spcAft>
              <a:buClr>
                <a:schemeClr val="dk1"/>
              </a:buClr>
              <a:buSzPts val="1100"/>
              <a:buFont typeface="Calibri"/>
              <a:buNone/>
            </a:pPr>
            <a:r>
              <a:t/>
            </a:r>
            <a:endParaRPr b="0" i="0"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t/>
            </a:r>
            <a:endParaRPr sz="11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Introducing Section 4: AWS Billing and Cost Management.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6" name="Google Shape;72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100">
                <a:solidFill>
                  <a:schemeClr val="dk1"/>
                </a:solidFill>
                <a:latin typeface="Calibri"/>
                <a:ea typeface="Calibri"/>
                <a:cs typeface="Calibri"/>
                <a:sym typeface="Calibri"/>
              </a:rPr>
              <a:t>AWS Billing and Cost Management </a:t>
            </a:r>
            <a:r>
              <a:rPr lang="en-US" sz="1100">
                <a:solidFill>
                  <a:schemeClr val="dk1"/>
                </a:solidFill>
                <a:latin typeface="Calibri"/>
                <a:ea typeface="Calibri"/>
                <a:cs typeface="Calibri"/>
                <a:sym typeface="Calibri"/>
              </a:rPr>
              <a:t>is the service that you use to pay your AWS bill, monitor your usage, and budget your costs. Billing and Cost Management enables you to forecast and obtain a better idea of what your costs and usage might be in the future so that you can plan ahead.</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You can set a custom time period and determine whether you would like to view your data at a monthly or daily level of granularity. </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With the filtering and grouping functionality, you can further analyze your data using a variety of available dimensions. The </a:t>
            </a:r>
            <a:r>
              <a:rPr b="1" lang="en-US" sz="1100">
                <a:solidFill>
                  <a:schemeClr val="dk1"/>
                </a:solidFill>
                <a:latin typeface="Calibri"/>
                <a:ea typeface="Calibri"/>
                <a:cs typeface="Calibri"/>
                <a:sym typeface="Calibri"/>
              </a:rPr>
              <a:t>AWS Cost and Usage Report Tool </a:t>
            </a:r>
            <a:r>
              <a:rPr lang="en-US" sz="1100">
                <a:solidFill>
                  <a:schemeClr val="dk1"/>
                </a:solidFill>
                <a:latin typeface="Calibri"/>
                <a:ea typeface="Calibri"/>
                <a:cs typeface="Calibri"/>
                <a:sym typeface="Calibri"/>
              </a:rPr>
              <a:t>enables you to identify opportunities for optimization by understanding your cost and usage data trends and how you are using your AWS implementation.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Introducing Section 1: Fundamentals of pricing.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 name="Google Shape;734;p40:notes"/>
          <p:cNvSpPr txBox="1"/>
          <p:nvPr>
            <p:ph idx="1" type="body"/>
          </p:nvPr>
        </p:nvSpPr>
        <p:spPr>
          <a:xfrm>
            <a:off x="697735" y="4422584"/>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The </a:t>
            </a:r>
            <a:r>
              <a:rPr b="1" lang="en-US" sz="1100">
                <a:solidFill>
                  <a:schemeClr val="dk1"/>
                </a:solidFill>
                <a:latin typeface="Calibri"/>
                <a:ea typeface="Calibri"/>
                <a:cs typeface="Calibri"/>
                <a:sym typeface="Calibri"/>
              </a:rPr>
              <a:t>AWS Billing Dashboard </a:t>
            </a:r>
            <a:r>
              <a:rPr lang="en-US" sz="1100">
                <a:solidFill>
                  <a:schemeClr val="dk1"/>
                </a:solidFill>
                <a:latin typeface="Calibri"/>
                <a:ea typeface="Calibri"/>
                <a:cs typeface="Calibri"/>
                <a:sym typeface="Calibri"/>
              </a:rPr>
              <a:t>lets you view the status of your month-to-date AWS expenditure, identify the services that account for the majority of your overall expenditure, and understand at a high level how costs are trending.</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One of the graphs that is located on the dashboard is the </a:t>
            </a:r>
            <a:r>
              <a:rPr b="1" lang="en-US" sz="1100">
                <a:solidFill>
                  <a:schemeClr val="dk1"/>
                </a:solidFill>
                <a:latin typeface="Calibri"/>
                <a:ea typeface="Calibri"/>
                <a:cs typeface="Calibri"/>
                <a:sym typeface="Calibri"/>
              </a:rPr>
              <a:t>Spend Summary</a:t>
            </a:r>
            <a:r>
              <a:rPr b="0" lang="en-US" sz="1100">
                <a:solidFill>
                  <a:schemeClr val="dk1"/>
                </a:solidFill>
                <a:latin typeface="Calibri"/>
                <a:ea typeface="Calibri"/>
                <a:cs typeface="Calibri"/>
                <a:sym typeface="Calibri"/>
              </a:rPr>
              <a:t>. The Spend Summary </a:t>
            </a:r>
            <a:r>
              <a:rPr lang="en-US" sz="1100">
                <a:solidFill>
                  <a:schemeClr val="dk1"/>
                </a:solidFill>
                <a:latin typeface="Calibri"/>
                <a:ea typeface="Calibri"/>
                <a:cs typeface="Calibri"/>
                <a:sym typeface="Calibri"/>
              </a:rPr>
              <a:t>shows you how much you spent last month, the estimated costs of your AWS usage for the month to date, and a forecast for how much you are likely to spend this month.</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Another graph is </a:t>
            </a:r>
            <a:r>
              <a:rPr b="1" lang="en-US" sz="1100">
                <a:solidFill>
                  <a:schemeClr val="dk1"/>
                </a:solidFill>
                <a:latin typeface="Calibri"/>
                <a:ea typeface="Calibri"/>
                <a:cs typeface="Calibri"/>
                <a:sym typeface="Calibri"/>
              </a:rPr>
              <a:t>Month-to-Date Spend by Service</a:t>
            </a:r>
            <a:r>
              <a:rPr b="0" lang="en-US" sz="1100">
                <a:solidFill>
                  <a:schemeClr val="dk1"/>
                </a:solidFill>
                <a:latin typeface="Calibri"/>
                <a:ea typeface="Calibri"/>
                <a:cs typeface="Calibri"/>
                <a:sym typeface="Calibri"/>
              </a:rPr>
              <a:t>, which </a:t>
            </a:r>
            <a:r>
              <a:rPr lang="en-US" sz="1100">
                <a:solidFill>
                  <a:schemeClr val="dk1"/>
                </a:solidFill>
                <a:latin typeface="Calibri"/>
                <a:ea typeface="Calibri"/>
                <a:cs typeface="Calibri"/>
                <a:sym typeface="Calibri"/>
              </a:rPr>
              <a:t>shows the top services that you use most and the proportion of costs that are attributed to that service.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From the billing dashboard, you can access several other cost management tools that you can use to estimate and plan your AWS costs. These tools include AWS Bills, AWS Cost Explorer, AWS Budgets, and AWS Cost and Usage Reports.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 name="Google Shape;75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The </a:t>
            </a:r>
            <a:r>
              <a:rPr b="1" lang="en-US" sz="1100">
                <a:solidFill>
                  <a:schemeClr val="dk1"/>
                </a:solidFill>
                <a:latin typeface="Calibri"/>
                <a:ea typeface="Calibri"/>
                <a:cs typeface="Calibri"/>
                <a:sym typeface="Calibri"/>
              </a:rPr>
              <a:t>AWS Bills page </a:t>
            </a:r>
            <a:r>
              <a:rPr lang="en-US" sz="1100">
                <a:solidFill>
                  <a:schemeClr val="dk1"/>
                </a:solidFill>
                <a:latin typeface="Calibri"/>
                <a:ea typeface="Calibri"/>
                <a:cs typeface="Calibri"/>
                <a:sym typeface="Calibri"/>
              </a:rPr>
              <a:t>lists the costs that you incurred over the past month for each AWS service, with a further breakdown by AWS Region and linked account.</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This tool gives you access to the most up-to-date information on your costs and usage, including your monthly bill and the detailed breakdown of the AWS services that you use.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4" name="Google Shape;76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The </a:t>
            </a:r>
            <a:r>
              <a:rPr b="1" lang="en-US" sz="1100">
                <a:solidFill>
                  <a:schemeClr val="dk1"/>
                </a:solidFill>
                <a:latin typeface="Calibri"/>
                <a:ea typeface="Calibri"/>
                <a:cs typeface="Calibri"/>
                <a:sym typeface="Calibri"/>
              </a:rPr>
              <a:t>AWS Billing and Cost Management </a:t>
            </a:r>
            <a:r>
              <a:rPr lang="en-US" sz="1100">
                <a:solidFill>
                  <a:schemeClr val="dk1"/>
                </a:solidFill>
                <a:latin typeface="Calibri"/>
                <a:ea typeface="Calibri"/>
                <a:cs typeface="Calibri"/>
                <a:sym typeface="Calibri"/>
              </a:rPr>
              <a:t>console includes the </a:t>
            </a:r>
            <a:r>
              <a:rPr b="1" lang="en-US" sz="1100">
                <a:solidFill>
                  <a:schemeClr val="dk1"/>
                </a:solidFill>
                <a:latin typeface="Calibri"/>
                <a:ea typeface="Calibri"/>
                <a:cs typeface="Calibri"/>
                <a:sym typeface="Calibri"/>
              </a:rPr>
              <a:t>Cost Explorer page </a:t>
            </a:r>
            <a:r>
              <a:rPr lang="en-US" sz="1100">
                <a:solidFill>
                  <a:schemeClr val="dk1"/>
                </a:solidFill>
                <a:latin typeface="Calibri"/>
                <a:ea typeface="Calibri"/>
                <a:cs typeface="Calibri"/>
                <a:sym typeface="Calibri"/>
              </a:rPr>
              <a:t>for viewing your AWS cost data as a graph.</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With Cost Explorer, you can visualize, understand, and manage your AWS costs and usage over time.</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The Cost Explorer includes a default report that visualizes your costs and usage for your top cost-incurring AWS services. The monthly running costs report gives you an overview of all your costs for the past 3 months. It also provides forecasted numbers for the coming month, with a corresponding confidence interval.</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The Cost Explorer is a free tool that enables you to:</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View charts of your costs.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View cost data for the past 13 months.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Forecast how much you are likely to spend over the next 3 months.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Discover patterns in how much you spend on AWS resources over time and identify cost problem areas.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Identify the services that you use the most</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View metrics, like which Availability Zones have the most traffic or which linked AWS account is used the most.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2" name="Google Shape;772;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100">
                <a:solidFill>
                  <a:schemeClr val="dk1"/>
                </a:solidFill>
                <a:latin typeface="Calibri"/>
                <a:ea typeface="Calibri"/>
                <a:cs typeface="Calibri"/>
                <a:sym typeface="Calibri"/>
              </a:rPr>
              <a:t>AWS Budgets </a:t>
            </a:r>
            <a:r>
              <a:rPr lang="en-US" sz="1100">
                <a:solidFill>
                  <a:schemeClr val="dk1"/>
                </a:solidFill>
                <a:latin typeface="Calibri"/>
                <a:ea typeface="Calibri"/>
                <a:cs typeface="Calibri"/>
                <a:sym typeface="Calibri"/>
              </a:rPr>
              <a:t>uses the cost visualization that is provided by Cost Explorer to show you the status of your budgets and to provide forecasts of your estimated costs.</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You can also use AWS Budgets to create notifications for when you go over your budget for the month, or when your estimated costs exceed your budget. Budgets can be tracked at the monthly, quarterly, or yearly level, and you can customize the start and end dates. Budget alerts can be sent via email or via </a:t>
            </a:r>
            <a:r>
              <a:rPr b="1" lang="en-US" sz="1100">
                <a:solidFill>
                  <a:schemeClr val="dk1"/>
                </a:solidFill>
                <a:latin typeface="Calibri"/>
                <a:ea typeface="Calibri"/>
                <a:cs typeface="Calibri"/>
                <a:sym typeface="Calibri"/>
              </a:rPr>
              <a:t>Amazon Simple Notification Service (Amazon SNS).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0" name="Google Shape;780;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The </a:t>
            </a:r>
            <a:r>
              <a:rPr b="1" lang="en-US" sz="1100">
                <a:solidFill>
                  <a:schemeClr val="dk1"/>
                </a:solidFill>
                <a:latin typeface="Calibri"/>
                <a:ea typeface="Calibri"/>
                <a:cs typeface="Calibri"/>
                <a:sym typeface="Calibri"/>
              </a:rPr>
              <a:t>AWS Cost and Usage Report </a:t>
            </a:r>
            <a:r>
              <a:rPr lang="en-US" sz="1100">
                <a:solidFill>
                  <a:schemeClr val="dk1"/>
                </a:solidFill>
                <a:latin typeface="Calibri"/>
                <a:ea typeface="Calibri"/>
                <a:cs typeface="Calibri"/>
                <a:sym typeface="Calibri"/>
              </a:rPr>
              <a:t>is a single location for accessing comprehensive information about your AWS costs and usage. This tool lists the usage for each service category that is used by an account (and its users) in hourly or daily line items, and any tax that you activated for tax allocation purposes. </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You can choose to have AWS to publish billing reports to an S3 bucket. These reports can be updated once a day.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8" name="Google Shape;788;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Show the </a:t>
            </a:r>
            <a:r>
              <a:rPr lang="en-US" sz="1200" u="sng">
                <a:solidFill>
                  <a:schemeClr val="hlink"/>
                </a:solidFill>
                <a:latin typeface="Arial"/>
                <a:ea typeface="Arial"/>
                <a:cs typeface="Arial"/>
                <a:sym typeface="Arial"/>
                <a:hlinkClick r:id="rId2"/>
              </a:rPr>
              <a:t>Billing dashboard demo</a:t>
            </a:r>
            <a:endParaRPr sz="1200">
              <a:latin typeface="Arial"/>
              <a:ea typeface="Arial"/>
              <a:cs typeface="Arial"/>
              <a:sym typeface="Arial"/>
            </a:endParaRPr>
          </a:p>
          <a:p>
            <a:pPr indent="0" lvl="0" marL="0" rtl="0" algn="l">
              <a:spcBef>
                <a:spcPts val="0"/>
              </a:spcBef>
              <a:spcAft>
                <a:spcPts val="0"/>
              </a:spcAft>
              <a:buNone/>
            </a:pPr>
            <a:r>
              <a:rPr lang="en-US"/>
              <a:t>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 name="Google Shape;797;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Show the Amazon Billing dashboard demo</a:t>
            </a:r>
            <a:endParaRPr sz="11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5" name="Google Shape;805;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Introducing Section 5: Technical support.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2" name="Google Shape;812;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Whether you are new or continuing to adopt AWS services and applications as your business solutions, AWS want help you do amazing things with AWS. AWS Support can provide you with a unique combination of tools and expertise based on your current or future planned use cases. </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AWS Support was developed to provide complete support and the right resources to aid your success. We want to support all our customers, including customers that might be experimenting with AWS, those that are looking for production uses of AWS, and also customers that use AWS as a business-critical resource. AWS Support can vary the type of support that is provided, depending on the customer’s needs and goals. </a:t>
            </a:r>
            <a:endParaRPr/>
          </a:p>
          <a:p>
            <a:pPr indent="0" lvl="0" marL="0" rtl="0" algn="l">
              <a:spcBef>
                <a:spcPts val="0"/>
              </a:spcBef>
              <a:spcAft>
                <a:spcPts val="0"/>
              </a:spcAft>
              <a:buNone/>
            </a:pPr>
            <a:r>
              <a:t/>
            </a:r>
            <a:endParaRPr sz="105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5: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5:notes"/>
          <p:cNvSpPr txBox="1"/>
          <p:nvPr>
            <p:ph idx="1" type="body"/>
          </p:nvPr>
        </p:nvSpPr>
        <p:spPr>
          <a:xfrm>
            <a:off x="685800" y="4398264"/>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There are three fundamental drivers of cost with AWS: </a:t>
            </a:r>
            <a:r>
              <a:rPr b="1" lang="en-US" sz="1100">
                <a:solidFill>
                  <a:schemeClr val="dk1"/>
                </a:solidFill>
                <a:latin typeface="Calibri"/>
                <a:ea typeface="Calibri"/>
                <a:cs typeface="Calibri"/>
                <a:sym typeface="Calibri"/>
              </a:rPr>
              <a:t>compute</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storage</a:t>
            </a:r>
            <a:r>
              <a:rPr lang="en-US" sz="1100">
                <a:solidFill>
                  <a:schemeClr val="dk1"/>
                </a:solidFill>
                <a:latin typeface="Calibri"/>
                <a:ea typeface="Calibri"/>
                <a:cs typeface="Calibri"/>
                <a:sym typeface="Calibri"/>
              </a:rPr>
              <a:t>, and </a:t>
            </a:r>
            <a:r>
              <a:rPr b="1" lang="en-US" sz="1100">
                <a:solidFill>
                  <a:schemeClr val="dk1"/>
                </a:solidFill>
                <a:latin typeface="Calibri"/>
                <a:ea typeface="Calibri"/>
                <a:cs typeface="Calibri"/>
                <a:sym typeface="Calibri"/>
              </a:rPr>
              <a:t>outbound data transfer</a:t>
            </a:r>
            <a:r>
              <a:rPr lang="en-US" sz="1100">
                <a:solidFill>
                  <a:schemeClr val="dk1"/>
                </a:solidFill>
                <a:latin typeface="Calibri"/>
                <a:ea typeface="Calibri"/>
                <a:cs typeface="Calibri"/>
                <a:sym typeface="Calibri"/>
              </a:rPr>
              <a:t>. These characteristics vary somewhat, depending on the AWS product and pricing model you choose.</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In most cases, there is no charge for inbound data transfer or for data transfer between other AWS services within the same AWS Region. There are some exceptions, so be sure to verify data transfer rates before you begin to use the AWS service.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Outbound data transfer is aggregated across services and then charged at the outbound data transfer rate. This charge appears on the monthly statement as </a:t>
            </a:r>
            <a:r>
              <a:rPr i="1" lang="en-US" sz="1100">
                <a:solidFill>
                  <a:schemeClr val="dk1"/>
                </a:solidFill>
                <a:latin typeface="Calibri"/>
                <a:ea typeface="Calibri"/>
                <a:cs typeface="Calibri"/>
                <a:sym typeface="Calibri"/>
              </a:rPr>
              <a:t>AWS Data Transfer Out</a:t>
            </a:r>
            <a:r>
              <a:rPr lang="en-US" sz="1100">
                <a:solidFill>
                  <a:schemeClr val="dk1"/>
                </a:solidFill>
                <a:latin typeface="Calibri"/>
                <a:ea typeface="Calibri"/>
                <a:cs typeface="Calibri"/>
                <a:sym typeface="Calibri"/>
              </a:rPr>
              <a: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With AWS, customers can plan, deploy, and optimize with confidence.</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If you would like proactive guidance, AWS Support has </a:t>
            </a:r>
            <a:r>
              <a:rPr b="1" lang="en-US" sz="1100">
                <a:solidFill>
                  <a:schemeClr val="dk1"/>
                </a:solidFill>
                <a:latin typeface="Calibri"/>
                <a:ea typeface="Calibri"/>
                <a:cs typeface="Calibri"/>
                <a:sym typeface="Calibri"/>
              </a:rPr>
              <a:t>Technical Account Managers (TAMs) </a:t>
            </a:r>
            <a:r>
              <a:rPr lang="en-US" sz="1100">
                <a:solidFill>
                  <a:schemeClr val="dk1"/>
                </a:solidFill>
                <a:latin typeface="Calibri"/>
                <a:ea typeface="Calibri"/>
                <a:cs typeface="Calibri"/>
                <a:sym typeface="Calibri"/>
              </a:rPr>
              <a:t>who are designated as that user’s primary point of contact. The TAM can provide guidance, architectural review, and continuous ongoing communication to keep you informed and prepared as you plan, deploy, and optimize your solutions.</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If you want to ensure that you follow best practices to increase performance and fault tolerance in the AWS environment, AWS Support has </a:t>
            </a:r>
            <a:r>
              <a:rPr b="1" lang="en-US" sz="1100">
                <a:solidFill>
                  <a:schemeClr val="dk1"/>
                </a:solidFill>
                <a:latin typeface="Calibri"/>
                <a:ea typeface="Calibri"/>
                <a:cs typeface="Calibri"/>
                <a:sym typeface="Calibri"/>
              </a:rPr>
              <a:t>AWS Trusted Advisor</a:t>
            </a:r>
            <a:r>
              <a:rPr lang="en-US" sz="1100">
                <a:solidFill>
                  <a:schemeClr val="dk1"/>
                </a:solidFill>
                <a:latin typeface="Calibri"/>
                <a:ea typeface="Calibri"/>
                <a:cs typeface="Calibri"/>
                <a:sym typeface="Calibri"/>
              </a:rPr>
              <a:t>. AWS Trusted Advisor is like a customized cloud expert. It is an online resource that checks for opportunities to reduce monthly expenditures and increase productivity.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For account assistance, the </a:t>
            </a:r>
            <a:r>
              <a:rPr b="1" lang="en-US" sz="1100">
                <a:solidFill>
                  <a:schemeClr val="dk1"/>
                </a:solidFill>
                <a:latin typeface="Calibri"/>
                <a:ea typeface="Calibri"/>
                <a:cs typeface="Calibri"/>
                <a:sym typeface="Calibri"/>
              </a:rPr>
              <a:t>Support Concierge </a:t>
            </a:r>
            <a:r>
              <a:rPr lang="en-US" sz="1100">
                <a:solidFill>
                  <a:schemeClr val="dk1"/>
                </a:solidFill>
                <a:latin typeface="Calibri"/>
                <a:ea typeface="Calibri"/>
                <a:cs typeface="Calibri"/>
                <a:sym typeface="Calibri"/>
              </a:rPr>
              <a:t>is a billing and account expert who will provide quick and efficient analysis on billing and account issues. The concierge addresses all non-technical billing and account-level inquiries.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0" name="Google Shape;830;p51:notes"/>
          <p:cNvSpPr txBox="1"/>
          <p:nvPr>
            <p:ph idx="1" type="body"/>
          </p:nvPr>
        </p:nvSpPr>
        <p:spPr>
          <a:xfrm>
            <a:off x="685799" y="4400549"/>
            <a:ext cx="5634789" cy="342410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AWS wants you to be able to plan, deploy, and optimize with confidence. We have developed specific plans to support you, including Basic, Developer, Business, and Enterprise support plans.</a:t>
            </a:r>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The </a:t>
            </a:r>
            <a:r>
              <a:rPr b="1" lang="en-US" sz="1100">
                <a:solidFill>
                  <a:schemeClr val="dk1"/>
                </a:solidFill>
                <a:latin typeface="Calibri"/>
                <a:ea typeface="Calibri"/>
                <a:cs typeface="Calibri"/>
                <a:sym typeface="Calibri"/>
              </a:rPr>
              <a:t>Basic Support Plan </a:t>
            </a:r>
            <a:r>
              <a:rPr lang="en-US" sz="1100">
                <a:solidFill>
                  <a:schemeClr val="dk1"/>
                </a:solidFill>
                <a:latin typeface="Calibri"/>
                <a:ea typeface="Calibri"/>
                <a:cs typeface="Calibri"/>
                <a:sym typeface="Calibri"/>
              </a:rPr>
              <a:t>offers:</a:t>
            </a:r>
            <a:endParaRPr/>
          </a:p>
          <a:p>
            <a:pPr indent="-171450" lvl="1" marL="6286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24/7 access to customer service, documentation, whitepapers and support forums.</a:t>
            </a:r>
            <a:endParaRPr/>
          </a:p>
          <a:p>
            <a:pPr indent="-171450" lvl="1" marL="6286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Access to six core Trusted Advisor checks.</a:t>
            </a:r>
            <a:endParaRPr/>
          </a:p>
          <a:p>
            <a:pPr indent="-171450" lvl="1" marL="6286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Access to Personal Health Dashboard.</a:t>
            </a:r>
            <a:endParaRPr/>
          </a:p>
          <a:p>
            <a:pPr indent="0" lvl="1" marL="45720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The </a:t>
            </a:r>
            <a:r>
              <a:rPr b="1" lang="en-US" sz="1100">
                <a:solidFill>
                  <a:schemeClr val="dk1"/>
                </a:solidFill>
                <a:latin typeface="Calibri"/>
                <a:ea typeface="Calibri"/>
                <a:cs typeface="Calibri"/>
                <a:sym typeface="Calibri"/>
              </a:rPr>
              <a:t>Developer Support Plan </a:t>
            </a:r>
            <a:r>
              <a:rPr lang="en-US" sz="1100">
                <a:solidFill>
                  <a:schemeClr val="dk1"/>
                </a:solidFill>
                <a:latin typeface="Calibri"/>
                <a:ea typeface="Calibri"/>
                <a:cs typeface="Calibri"/>
                <a:sym typeface="Calibri"/>
              </a:rPr>
              <a:t>offers r</a:t>
            </a:r>
            <a:r>
              <a:rPr lang="en-US" sz="1100"/>
              <a:t>esources for customers that are testing or doing early development on AWS, and any customers who:</a:t>
            </a:r>
            <a:endParaRPr/>
          </a:p>
          <a:p>
            <a:pPr indent="-171450" lvl="1" marL="628650" rtl="0" algn="l">
              <a:spcBef>
                <a:spcPts val="0"/>
              </a:spcBef>
              <a:spcAft>
                <a:spcPts val="0"/>
              </a:spcAft>
              <a:buClr>
                <a:schemeClr val="dk1"/>
              </a:buClr>
              <a:buSzPts val="1100"/>
              <a:buFont typeface="Arial"/>
              <a:buChar char="•"/>
            </a:pPr>
            <a:r>
              <a:rPr lang="en-US" sz="1100"/>
              <a:t>Want access to guidance and technical support.</a:t>
            </a:r>
            <a:endParaRPr/>
          </a:p>
          <a:p>
            <a:pPr indent="-171450" lvl="1" marL="628650" rtl="0" algn="l">
              <a:spcBef>
                <a:spcPts val="0"/>
              </a:spcBef>
              <a:spcAft>
                <a:spcPts val="0"/>
              </a:spcAft>
              <a:buClr>
                <a:schemeClr val="dk1"/>
              </a:buClr>
              <a:buSzPts val="1100"/>
              <a:buFont typeface="Arial"/>
              <a:buChar char="•"/>
            </a:pPr>
            <a:r>
              <a:rPr lang="en-US" sz="1100"/>
              <a:t>Are exploring how to quickly put AWS to work.</a:t>
            </a:r>
            <a:endParaRPr/>
          </a:p>
          <a:p>
            <a:pPr indent="-171450" lvl="1" marL="628650" rtl="0" algn="l">
              <a:spcBef>
                <a:spcPts val="0"/>
              </a:spcBef>
              <a:spcAft>
                <a:spcPts val="0"/>
              </a:spcAft>
              <a:buClr>
                <a:schemeClr val="dk1"/>
              </a:buClr>
              <a:buSzPts val="1100"/>
              <a:buFont typeface="Arial"/>
              <a:buChar char="•"/>
            </a:pPr>
            <a:r>
              <a:rPr lang="en-US" sz="1100"/>
              <a:t>Use AWS for non-production workloads or applications.</a:t>
            </a:r>
            <a:endParaRPr/>
          </a:p>
          <a:p>
            <a:pPr indent="-101600" lvl="1" marL="628650" rtl="0" algn="l">
              <a:spcBef>
                <a:spcPts val="0"/>
              </a:spcBef>
              <a:spcAft>
                <a:spcPts val="0"/>
              </a:spcAft>
              <a:buClr>
                <a:schemeClr val="dk1"/>
              </a:buClr>
              <a:buSzPts val="1100"/>
              <a:buFont typeface="Arial"/>
              <a:buNone/>
            </a:pPr>
            <a:r>
              <a:t/>
            </a:r>
            <a:endParaRPr sz="1100"/>
          </a:p>
          <a:p>
            <a:pPr indent="-171450" lvl="0" marL="171450" rtl="0" algn="l">
              <a:spcBef>
                <a:spcPts val="0"/>
              </a:spcBef>
              <a:spcAft>
                <a:spcPts val="0"/>
              </a:spcAft>
              <a:buClr>
                <a:schemeClr val="dk1"/>
              </a:buClr>
              <a:buSzPts val="1100"/>
              <a:buFont typeface="Arial"/>
              <a:buChar char="•"/>
            </a:pPr>
            <a:r>
              <a:rPr lang="en-US" sz="1100"/>
              <a:t>The </a:t>
            </a:r>
            <a:r>
              <a:rPr b="1" lang="en-US" sz="1100"/>
              <a:t>Business Support Plan </a:t>
            </a:r>
            <a:r>
              <a:rPr lang="en-US" sz="1100"/>
              <a:t>offers resources for customers that are running production workloads on AWS, and any customers who:</a:t>
            </a:r>
            <a:endParaRPr/>
          </a:p>
          <a:p>
            <a:pPr indent="-171450" lvl="1" marL="628650" rtl="0" algn="l">
              <a:spcBef>
                <a:spcPts val="0"/>
              </a:spcBef>
              <a:spcAft>
                <a:spcPts val="0"/>
              </a:spcAft>
              <a:buClr>
                <a:schemeClr val="dk1"/>
              </a:buClr>
              <a:buSzPts val="1100"/>
              <a:buFont typeface="Arial"/>
              <a:buChar char="•"/>
            </a:pPr>
            <a:r>
              <a:rPr lang="en-US" sz="1100"/>
              <a:t>Run one or more applications in production environments.</a:t>
            </a:r>
            <a:endParaRPr/>
          </a:p>
          <a:p>
            <a:pPr indent="-171450" lvl="1" marL="628650" rtl="0" algn="l">
              <a:spcBef>
                <a:spcPts val="0"/>
              </a:spcBef>
              <a:spcAft>
                <a:spcPts val="0"/>
              </a:spcAft>
              <a:buClr>
                <a:schemeClr val="dk1"/>
              </a:buClr>
              <a:buSzPts val="1100"/>
              <a:buFont typeface="Arial"/>
              <a:buChar char="•"/>
            </a:pPr>
            <a:r>
              <a:rPr lang="en-US" sz="1100"/>
              <a:t>Have multiple services activated, or use key services extensively.</a:t>
            </a:r>
            <a:endParaRPr/>
          </a:p>
          <a:p>
            <a:pPr indent="-171450" lvl="1" marL="628650" rtl="0" algn="l">
              <a:spcBef>
                <a:spcPts val="0"/>
              </a:spcBef>
              <a:spcAft>
                <a:spcPts val="0"/>
              </a:spcAft>
              <a:buClr>
                <a:schemeClr val="dk1"/>
              </a:buClr>
              <a:buSzPts val="1100"/>
              <a:buFont typeface="Arial"/>
              <a:buChar char="•"/>
            </a:pPr>
            <a:r>
              <a:rPr lang="en-US" sz="1100"/>
              <a:t>Depend on their business solutions to be available, scalable, and secure.</a:t>
            </a:r>
            <a:endParaRPr/>
          </a:p>
          <a:p>
            <a:pPr indent="-101600" lvl="1" marL="628650" rtl="0" algn="l">
              <a:spcBef>
                <a:spcPts val="0"/>
              </a:spcBef>
              <a:spcAft>
                <a:spcPts val="0"/>
              </a:spcAft>
              <a:buClr>
                <a:schemeClr val="dk1"/>
              </a:buClr>
              <a:buSzPts val="1100"/>
              <a:buFont typeface="Arial"/>
              <a:buNone/>
            </a:pPr>
            <a:r>
              <a:t/>
            </a:r>
            <a:endParaRPr sz="1100"/>
          </a:p>
          <a:p>
            <a:pPr indent="-171450" lvl="0" marL="171450" rtl="0" algn="l">
              <a:spcBef>
                <a:spcPts val="0"/>
              </a:spcBef>
              <a:spcAft>
                <a:spcPts val="0"/>
              </a:spcAft>
              <a:buClr>
                <a:schemeClr val="dk1"/>
              </a:buClr>
              <a:buSzPts val="1100"/>
              <a:buFont typeface="Arial"/>
              <a:buChar char="•"/>
            </a:pPr>
            <a:r>
              <a:rPr lang="en-US" sz="1100"/>
              <a:t>The </a:t>
            </a:r>
            <a:r>
              <a:rPr b="1" lang="en-US" sz="1100"/>
              <a:t>Enterprise Support Plan </a:t>
            </a:r>
            <a:r>
              <a:rPr lang="en-US" sz="1100"/>
              <a:t>offers resources for customers that are running business and mission-critical workloads on AWS, and any customers who want to:</a:t>
            </a:r>
            <a:endParaRPr/>
          </a:p>
          <a:p>
            <a:pPr indent="-171450" lvl="1" marL="628650" rtl="0" algn="l">
              <a:spcBef>
                <a:spcPts val="0"/>
              </a:spcBef>
              <a:spcAft>
                <a:spcPts val="0"/>
              </a:spcAft>
              <a:buClr>
                <a:schemeClr val="dk1"/>
              </a:buClr>
              <a:buSzPts val="1100"/>
              <a:buFont typeface="Arial"/>
              <a:buChar char="•"/>
            </a:pPr>
            <a:r>
              <a:rPr lang="en-US" sz="1100"/>
              <a:t>Focus on proactive management to increase efficiency and availability.</a:t>
            </a:r>
            <a:endParaRPr/>
          </a:p>
          <a:p>
            <a:pPr indent="-171450" lvl="1" marL="628650" rtl="0" algn="l">
              <a:spcBef>
                <a:spcPts val="0"/>
              </a:spcBef>
              <a:spcAft>
                <a:spcPts val="0"/>
              </a:spcAft>
              <a:buClr>
                <a:schemeClr val="dk1"/>
              </a:buClr>
              <a:buSzPts val="1100"/>
              <a:buFont typeface="Arial"/>
              <a:buChar char="•"/>
            </a:pPr>
            <a:r>
              <a:rPr lang="en-US" sz="1100"/>
              <a:t>Build and operate workloads that follow AWS best practices.</a:t>
            </a:r>
            <a:endParaRPr/>
          </a:p>
          <a:p>
            <a:pPr indent="-171450" lvl="1" marL="628650" rtl="0" algn="l">
              <a:spcBef>
                <a:spcPts val="0"/>
              </a:spcBef>
              <a:spcAft>
                <a:spcPts val="0"/>
              </a:spcAft>
              <a:buClr>
                <a:schemeClr val="dk1"/>
              </a:buClr>
              <a:buSzPts val="1100"/>
              <a:buFont typeface="Arial"/>
              <a:buChar char="•"/>
            </a:pPr>
            <a:r>
              <a:rPr lang="en-US" sz="1100"/>
              <a:t>Use AWS expertise to support launches and migrations.</a:t>
            </a:r>
            <a:endParaRPr/>
          </a:p>
          <a:p>
            <a:pPr indent="-171450" lvl="1" marL="628650" rtl="0" algn="l">
              <a:spcBef>
                <a:spcPts val="0"/>
              </a:spcBef>
              <a:spcAft>
                <a:spcPts val="0"/>
              </a:spcAft>
              <a:buClr>
                <a:schemeClr val="dk1"/>
              </a:buClr>
              <a:buSzPts val="1100"/>
              <a:buFont typeface="Arial"/>
              <a:buChar char="•"/>
            </a:pPr>
            <a:r>
              <a:rPr lang="en-US" sz="1100"/>
              <a:t>Use a Technical Account Manager (TAM), who provides technical expertise for the full range of AWS services and obtains a detailed understanding of your use case and technology architecture. The Technical Account Manager is the primary point of contact for ongoing support needs.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9" name="Google Shape;839;p52:notes"/>
          <p:cNvSpPr txBox="1"/>
          <p:nvPr>
            <p:ph idx="1" type="body"/>
          </p:nvPr>
        </p:nvSpPr>
        <p:spPr>
          <a:xfrm>
            <a:off x="685800" y="4389532"/>
            <a:ext cx="5486400" cy="38139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rPr>
              <a:t>It addition to understanding the costs that are associated with different support plans, it is critical that you understand the service levels that are associated with each plan. In addition to the support plan you select, the case severity will drive the type of response that you receive. There are five different </a:t>
            </a:r>
            <a:r>
              <a:rPr i="0" lang="en-US" sz="1100">
                <a:solidFill>
                  <a:schemeClr val="dk1"/>
                </a:solidFill>
              </a:rPr>
              <a:t>severity</a:t>
            </a:r>
            <a:r>
              <a:rPr lang="en-US" sz="1100">
                <a:solidFill>
                  <a:schemeClr val="dk1"/>
                </a:solidFill>
              </a:rPr>
              <a:t> levels:</a:t>
            </a:r>
            <a:endParaRPr/>
          </a:p>
          <a:p>
            <a:pPr indent="-171450" lvl="0" marL="171450" rtl="0" algn="l">
              <a:spcBef>
                <a:spcPts val="600"/>
              </a:spcBef>
              <a:spcAft>
                <a:spcPts val="0"/>
              </a:spcAft>
              <a:buClr>
                <a:schemeClr val="dk1"/>
              </a:buClr>
              <a:buSzPts val="1100"/>
              <a:buFont typeface="Arial"/>
              <a:buChar char="•"/>
            </a:pPr>
            <a:r>
              <a:rPr b="1" lang="en-US" sz="1100"/>
              <a:t>Critical</a:t>
            </a:r>
            <a:r>
              <a:rPr b="0" lang="en-US" sz="1100"/>
              <a:t> –</a:t>
            </a:r>
            <a:r>
              <a:rPr lang="en-US" sz="1100"/>
              <a:t> Your business is at risk. Critical functions of your application are unavailable.</a:t>
            </a:r>
            <a:endParaRPr/>
          </a:p>
          <a:p>
            <a:pPr indent="-171450" lvl="0" marL="171450" rtl="0" algn="l">
              <a:spcBef>
                <a:spcPts val="600"/>
              </a:spcBef>
              <a:spcAft>
                <a:spcPts val="0"/>
              </a:spcAft>
              <a:buClr>
                <a:schemeClr val="dk1"/>
              </a:buClr>
              <a:buSzPts val="1100"/>
              <a:buFont typeface="Arial"/>
              <a:buChar char="•"/>
            </a:pPr>
            <a:r>
              <a:rPr b="1" lang="en-US" sz="1100"/>
              <a:t>Urgent</a:t>
            </a:r>
            <a:r>
              <a:rPr b="0" lang="en-US" sz="1100"/>
              <a:t> –</a:t>
            </a:r>
            <a:r>
              <a:rPr lang="en-US" sz="1100"/>
              <a:t> Your business is significantly impacted. Important functions of your application are unavailable.</a:t>
            </a:r>
            <a:endParaRPr/>
          </a:p>
          <a:p>
            <a:pPr indent="-171450" lvl="0" marL="171450" rtl="0" algn="l">
              <a:spcBef>
                <a:spcPts val="600"/>
              </a:spcBef>
              <a:spcAft>
                <a:spcPts val="0"/>
              </a:spcAft>
              <a:buClr>
                <a:schemeClr val="dk1"/>
              </a:buClr>
              <a:buSzPts val="1100"/>
              <a:buFont typeface="Arial"/>
              <a:buChar char="•"/>
            </a:pPr>
            <a:r>
              <a:rPr b="1" lang="en-US" sz="1100"/>
              <a:t>High</a:t>
            </a:r>
            <a:r>
              <a:rPr b="0" lang="en-US" sz="1100"/>
              <a:t> –</a:t>
            </a:r>
            <a:r>
              <a:rPr lang="en-US" sz="1100"/>
              <a:t> Important functions of your application are impaired or degraded.</a:t>
            </a:r>
            <a:endParaRPr/>
          </a:p>
          <a:p>
            <a:pPr indent="-171450" lvl="0" marL="171450" rtl="0" algn="l">
              <a:spcBef>
                <a:spcPts val="600"/>
              </a:spcBef>
              <a:spcAft>
                <a:spcPts val="0"/>
              </a:spcAft>
              <a:buClr>
                <a:schemeClr val="dk1"/>
              </a:buClr>
              <a:buSzPts val="1100"/>
              <a:buFont typeface="Arial"/>
              <a:buChar char="•"/>
            </a:pPr>
            <a:r>
              <a:rPr b="1" lang="en-US" sz="1100"/>
              <a:t>Normal</a:t>
            </a:r>
            <a:r>
              <a:rPr b="0" lang="en-US" sz="1100"/>
              <a:t> –</a:t>
            </a:r>
            <a:r>
              <a:rPr lang="en-US" sz="1100"/>
              <a:t> Non-critical functions of your application are behaving abnormally, or you have a time-sensitive development question.</a:t>
            </a:r>
            <a:endParaRPr/>
          </a:p>
          <a:p>
            <a:pPr indent="-171450" lvl="0" marL="171450" rtl="0" algn="l">
              <a:spcBef>
                <a:spcPts val="600"/>
              </a:spcBef>
              <a:spcAft>
                <a:spcPts val="0"/>
              </a:spcAft>
              <a:buClr>
                <a:schemeClr val="dk1"/>
              </a:buClr>
              <a:buSzPts val="1100"/>
              <a:buFont typeface="Arial"/>
              <a:buChar char="•"/>
            </a:pPr>
            <a:r>
              <a:rPr b="1" lang="en-US" sz="1100"/>
              <a:t>Low</a:t>
            </a:r>
            <a:r>
              <a:rPr b="0" lang="en-US" sz="1100"/>
              <a:t> –</a:t>
            </a:r>
            <a:r>
              <a:rPr lang="en-US" sz="1100"/>
              <a:t> You have a general development question, or you want to request a feature.</a:t>
            </a:r>
            <a:endParaRPr/>
          </a:p>
          <a:p>
            <a:pPr indent="0" lvl="0" marL="0" marR="0" rtl="0" algn="l">
              <a:lnSpc>
                <a:spcPct val="100000"/>
              </a:lnSpc>
              <a:spcBef>
                <a:spcPts val="600"/>
              </a:spcBef>
              <a:spcAft>
                <a:spcPts val="0"/>
              </a:spcAft>
              <a:buNone/>
            </a:pPr>
            <a:r>
              <a:t/>
            </a:r>
            <a:endParaRPr sz="11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rPr>
              <a:t>Note that there is no case support with the Basic Support Plan. These response times should be considered when you determine which support plan is best for your organization.</a:t>
            </a:r>
            <a:endParaRPr/>
          </a:p>
          <a:p>
            <a:pPr indent="0" lvl="0" marL="0" marR="0" rtl="0" algn="l">
              <a:lnSpc>
                <a:spcPct val="100000"/>
              </a:lnSpc>
              <a:spcBef>
                <a:spcPts val="0"/>
              </a:spcBef>
              <a:spcAft>
                <a:spcPts val="0"/>
              </a:spcAft>
              <a:buClr>
                <a:schemeClr val="dk1"/>
              </a:buClr>
              <a:buSzPts val="1100"/>
              <a:buFont typeface="Arial"/>
              <a:buNone/>
            </a:pPr>
            <a:r>
              <a:t/>
            </a:r>
            <a:endParaRPr sz="1100"/>
          </a:p>
          <a:p>
            <a:pPr indent="0" lvl="0" marL="0" marR="0" rtl="0" algn="l">
              <a:lnSpc>
                <a:spcPct val="100000"/>
              </a:lnSpc>
              <a:spcBef>
                <a:spcPts val="0"/>
              </a:spcBef>
              <a:spcAft>
                <a:spcPts val="0"/>
              </a:spcAft>
              <a:buClr>
                <a:schemeClr val="dk1"/>
              </a:buClr>
              <a:buSzPts val="1100"/>
              <a:buFont typeface="Calibri"/>
              <a:buNone/>
            </a:pPr>
            <a:r>
              <a:rPr lang="en-US" sz="1100"/>
              <a:t>To learn more about AWS Support plans, see </a:t>
            </a:r>
            <a:r>
              <a:rPr lang="en-US" sz="1100" u="sng">
                <a:solidFill>
                  <a:schemeClr val="hlink"/>
                </a:solidFill>
                <a:latin typeface="Arial"/>
                <a:ea typeface="Arial"/>
                <a:cs typeface="Arial"/>
                <a:sym typeface="Arial"/>
                <a:hlinkClick r:id="rId2"/>
              </a:rPr>
              <a:t>Compare AWS Support Plans</a:t>
            </a:r>
            <a:r>
              <a:rPr lang="en-US" sz="1100"/>
              <a:t>.</a:t>
            </a:r>
            <a:endParaRPr sz="1100"/>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rPr>
              <a:t> </a:t>
            </a:r>
            <a:endParaRPr/>
          </a:p>
          <a:p>
            <a:pPr indent="-101600" lvl="0" marL="17145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1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7" name="Google Shape;847;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 this activity, your group will read the description of a business and develop a recommendation for the appropriate support plan. When you report back to the class, describe the support plan that you selected, and the decision-making criteria that you used to develop your recommendation.</a:t>
            </a:r>
            <a:endParaRPr sz="11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5" name="Google Shape;855;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It’s now time to review the module and wrap up with a knowledge check and discussion of a practice certification exam question.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2" name="Google Shape;862;p55:notes"/>
          <p:cNvSpPr txBox="1"/>
          <p:nvPr>
            <p:ph idx="1" type="body"/>
          </p:nvPr>
        </p:nvSpPr>
        <p:spPr>
          <a:xfrm>
            <a:off x="685800" y="4400550"/>
            <a:ext cx="5486400" cy="345022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In summary </a:t>
            </a:r>
            <a:r>
              <a:rPr lang="en-US" sz="1100">
                <a:solidFill>
                  <a:schemeClr val="dk1"/>
                </a:solidFill>
                <a:latin typeface="Calibri"/>
                <a:ea typeface="Calibri"/>
                <a:cs typeface="Calibri"/>
                <a:sym typeface="Calibri"/>
              </a:rPr>
              <a:t>you:</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Explored the fundamentals of AWS pricing</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Reviewed Total Cost of Ownership concepts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Reviewed an AWS Pricing Calculator estimate.</a:t>
            </a:r>
            <a:endParaRPr/>
          </a:p>
          <a:p>
            <a:pPr indent="-101600" lvl="0" marL="17145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Total Cost of Ownership is a concept to help you understand and compare the costs that are associated with different deployments. AWS provides the AWS Pricing Calculator to assist you with the calculations that are needed to estimate cost savings.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Use the </a:t>
            </a:r>
            <a:r>
              <a:rPr b="1" lang="en-US" sz="1100">
                <a:solidFill>
                  <a:schemeClr val="dk1"/>
                </a:solidFill>
                <a:latin typeface="Calibri"/>
                <a:ea typeface="Calibri"/>
                <a:cs typeface="Calibri"/>
                <a:sym typeface="Calibri"/>
              </a:rPr>
              <a:t>AWS Pricing Calculator </a:t>
            </a:r>
            <a:r>
              <a:rPr lang="en-US" sz="1100">
                <a:solidFill>
                  <a:schemeClr val="dk1"/>
                </a:solidFill>
                <a:latin typeface="Calibri"/>
                <a:ea typeface="Calibri"/>
                <a:cs typeface="Calibri"/>
                <a:sym typeface="Calibri"/>
              </a:rPr>
              <a:t>to:</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Estimate monthly costs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Identify opportunities to reduce monthly costs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Model your solutions before building them</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Explore price points and calculations behind your estimate</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Find the available instance types and contracts that meet your needs</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sz="1100"/>
              <a:t>AWS Billing and Cost Management </a:t>
            </a:r>
            <a:r>
              <a:rPr lang="en-US" sz="1100"/>
              <a:t>provides you with tools to help you access, understand, allocate, control, and optimize your AWS costs and usage. These tools include AWS Bills, AWS Cost Explorer, AWS Budgets, and AWS Cost and Usage Reports. </a:t>
            </a:r>
            <a:endParaRPr/>
          </a:p>
          <a:p>
            <a:pPr indent="0" lvl="0" marL="0" rtl="0" algn="l">
              <a:spcBef>
                <a:spcPts val="0"/>
              </a:spcBef>
              <a:spcAft>
                <a:spcPts val="0"/>
              </a:spcAft>
              <a:buNone/>
            </a:pPr>
            <a:r>
              <a:rPr lang="en-US" sz="1100"/>
              <a:t> </a:t>
            </a:r>
            <a:endParaRPr/>
          </a:p>
          <a:p>
            <a:pPr indent="0" lvl="0" marL="0" rtl="0" algn="l">
              <a:spcBef>
                <a:spcPts val="0"/>
              </a:spcBef>
              <a:spcAft>
                <a:spcPts val="0"/>
              </a:spcAft>
              <a:buNone/>
            </a:pPr>
            <a:r>
              <a:rPr lang="en-US" sz="1100"/>
              <a:t>These tools give you access to the most comprehensive information about your AWS costs and usage including which AWS services are the main cost drivers. Knowing and understanding your usage and costs will enable you to plan ahead and improve your AWS implementation.</a:t>
            </a:r>
            <a:endParaRPr/>
          </a:p>
          <a:p>
            <a:pPr indent="0" lvl="0" marL="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0" name="Google Shape;870;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Now, complete the knowledge check.</a:t>
            </a:r>
            <a:endParaRPr/>
          </a:p>
          <a:p>
            <a:pPr indent="0" lvl="0" marL="0" rtl="0" algn="l">
              <a:spcBef>
                <a:spcPts val="0"/>
              </a:spcBef>
              <a:spcAft>
                <a:spcPts val="0"/>
              </a:spcAft>
              <a:buNone/>
            </a:pPr>
            <a:r>
              <a:t/>
            </a:r>
            <a:endParaRPr sz="11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8" name="Google Shape;878;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Let’s look at the answer choices and rule them out based on the keywords we have previously highlighted.</a:t>
            </a:r>
            <a:endParaRPr sz="1100"/>
          </a:p>
          <a:p>
            <a:pPr indent="0" lvl="0" marL="0" rtl="0" algn="l">
              <a:spcBef>
                <a:spcPts val="0"/>
              </a:spcBef>
              <a:spcAft>
                <a:spcPts val="0"/>
              </a:spcAft>
              <a:buNone/>
            </a:pPr>
            <a:r>
              <a:t/>
            </a:r>
            <a:endParaRPr sz="11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8" name="Google Shape;888;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sz="1100"/>
              <a:t>If you want to learn more about the topics covered in this module, you might find the following additional resources helpful:</a:t>
            </a:r>
            <a:endParaRPr/>
          </a:p>
          <a:p>
            <a:pPr indent="-171450" lvl="0" marL="171450" rtl="0" algn="l">
              <a:spcBef>
                <a:spcPts val="0"/>
              </a:spcBef>
              <a:spcAft>
                <a:spcPts val="0"/>
              </a:spcAft>
              <a:buClr>
                <a:schemeClr val="dk1"/>
              </a:buClr>
              <a:buSzPts val="1100"/>
              <a:buFont typeface="Arial"/>
              <a:buChar char="•"/>
            </a:pPr>
            <a:r>
              <a:rPr lang="en-US" sz="1100"/>
              <a:t>AWS Economics Center: </a:t>
            </a:r>
            <a:r>
              <a:rPr lang="en-US" sz="1100" u="sng">
                <a:solidFill>
                  <a:schemeClr val="hlink"/>
                </a:solidFill>
                <a:hlinkClick r:id="rId2"/>
              </a:rPr>
              <a:t>http://aws.amazon.com/economics/</a:t>
            </a:r>
            <a:endParaRPr sz="1100"/>
          </a:p>
          <a:p>
            <a:pPr indent="-171450" lvl="0" marL="171450" rtl="0" algn="l">
              <a:spcBef>
                <a:spcPts val="0"/>
              </a:spcBef>
              <a:spcAft>
                <a:spcPts val="0"/>
              </a:spcAft>
              <a:buClr>
                <a:schemeClr val="dk1"/>
              </a:buClr>
              <a:buSzPts val="1100"/>
              <a:buFont typeface="Arial"/>
              <a:buChar char="•"/>
            </a:pPr>
            <a:r>
              <a:rPr lang="en-US" sz="1100"/>
              <a:t>AWS Pricing Calculator: </a:t>
            </a:r>
            <a:r>
              <a:rPr lang="en-US" sz="1100" u="sng">
                <a:solidFill>
                  <a:schemeClr val="hlink"/>
                </a:solidFill>
                <a:hlinkClick r:id="rId3"/>
              </a:rPr>
              <a:t>https://calculator.aws/#/</a:t>
            </a:r>
            <a:endParaRPr sz="1100"/>
          </a:p>
          <a:p>
            <a:pPr indent="-171450" lvl="0" marL="171450" rtl="0" algn="l">
              <a:spcBef>
                <a:spcPts val="0"/>
              </a:spcBef>
              <a:spcAft>
                <a:spcPts val="0"/>
              </a:spcAft>
              <a:buClr>
                <a:schemeClr val="dk1"/>
              </a:buClr>
              <a:buSzPts val="1100"/>
              <a:buFont typeface="Arial"/>
              <a:buChar char="•"/>
            </a:pPr>
            <a:r>
              <a:rPr lang="en-US" sz="1100"/>
              <a:t>Case studies and research: </a:t>
            </a:r>
            <a:r>
              <a:rPr lang="en-US" sz="1100" u="sng">
                <a:solidFill>
                  <a:schemeClr val="hlink"/>
                </a:solidFill>
                <a:hlinkClick r:id="rId4"/>
              </a:rPr>
              <a:t>http://aws.amazon.com/economics/</a:t>
            </a:r>
            <a:endParaRPr sz="1100"/>
          </a:p>
          <a:p>
            <a:pPr indent="-171450" lvl="0" marL="171450" rtl="0" algn="l">
              <a:spcBef>
                <a:spcPts val="0"/>
              </a:spcBef>
              <a:spcAft>
                <a:spcPts val="0"/>
              </a:spcAft>
              <a:buClr>
                <a:schemeClr val="dk1"/>
              </a:buClr>
              <a:buSzPts val="1100"/>
              <a:buFont typeface="Arial"/>
              <a:buChar char="•"/>
            </a:pPr>
            <a:r>
              <a:rPr lang="en-US" sz="1100"/>
              <a:t>Additional pricing exercises: </a:t>
            </a:r>
            <a:r>
              <a:rPr lang="en-US" sz="1100" u="sng">
                <a:solidFill>
                  <a:schemeClr val="hlink"/>
                </a:solidFill>
                <a:hlinkClick r:id="rId5"/>
              </a:rPr>
              <a:t>https://dx1572sre29wk.cloudfront.net/cost/</a:t>
            </a:r>
            <a:endParaRPr sz="11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6" name="Google Shape;896;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Thanks for participating!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6:notes"/>
          <p:cNvSpPr txBox="1"/>
          <p:nvPr>
            <p:ph idx="1" type="body"/>
          </p:nvPr>
        </p:nvSpPr>
        <p:spPr>
          <a:xfrm>
            <a:off x="685800" y="4400550"/>
            <a:ext cx="5486400" cy="296690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rPr>
              <a:t>This philosophy is what underlies AWS pricing. While the number and types of services offered by AWS have increased dramatically, our philosophy on pricing has not changed. At the end of each month, you pay for what you use. You can start or stop using a product at any time. No long-term contracts are required.</a:t>
            </a:r>
            <a:endParaRPr/>
          </a:p>
          <a:p>
            <a:pPr indent="0" lvl="0" marL="0" rtl="0" algn="l">
              <a:spcBef>
                <a:spcPts val="0"/>
              </a:spcBef>
              <a:spcAft>
                <a:spcPts val="0"/>
              </a:spcAft>
              <a:buNone/>
            </a:pPr>
            <a:r>
              <a:rPr lang="en-US" sz="1100">
                <a:solidFill>
                  <a:schemeClr val="dk1"/>
                </a:solidFill>
              </a:rPr>
              <a:t> </a:t>
            </a:r>
            <a:endParaRPr/>
          </a:p>
          <a:p>
            <a:pPr indent="0" lvl="0" marL="0" rtl="0" algn="l">
              <a:spcBef>
                <a:spcPts val="0"/>
              </a:spcBef>
              <a:spcAft>
                <a:spcPts val="0"/>
              </a:spcAft>
              <a:buNone/>
            </a:pPr>
            <a:r>
              <a:rPr lang="en-US" sz="1100">
                <a:solidFill>
                  <a:schemeClr val="dk1"/>
                </a:solidFill>
              </a:rPr>
              <a:t>AWS offers a range of cloud computing services. For each service, you pay for exactly the amount of resources that you actually need. This utility-style pricing model includes:</a:t>
            </a:r>
            <a:endParaRPr/>
          </a:p>
          <a:p>
            <a:pPr indent="0" lvl="0" marL="0" rtl="0" algn="l">
              <a:spcBef>
                <a:spcPts val="0"/>
              </a:spcBef>
              <a:spcAft>
                <a:spcPts val="0"/>
              </a:spcAft>
              <a:buNone/>
            </a:pPr>
            <a:r>
              <a:rPr lang="en-US" sz="1100">
                <a:solidFill>
                  <a:schemeClr val="dk1"/>
                </a:solidFill>
              </a:rPr>
              <a:t> </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rPr>
              <a:t>Pay for what you use</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rPr>
              <a:t>Pay less when you reserve</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rPr>
              <a:t>Pay less when you use more</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rPr>
              <a:t>Pay even less as AWS grows </a:t>
            </a:r>
            <a:endParaRPr/>
          </a:p>
          <a:p>
            <a:pPr indent="0" lvl="0" marL="0" rtl="0" algn="l">
              <a:spcBef>
                <a:spcPts val="0"/>
              </a:spcBef>
              <a:spcAft>
                <a:spcPts val="0"/>
              </a:spcAft>
              <a:buNone/>
            </a:pPr>
            <a:r>
              <a:rPr lang="en-US" sz="1100">
                <a:solidFill>
                  <a:schemeClr val="dk1"/>
                </a:solidFill>
              </a:rPr>
              <a:t> </a:t>
            </a:r>
            <a:endParaRPr/>
          </a:p>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rPr>
              <a:t>You will now take a closer look at these core concepts of pricing.</a:t>
            </a:r>
            <a:br>
              <a:rPr lang="en-US" sz="1100">
                <a:solidFill>
                  <a:schemeClr val="dk1"/>
                </a:solidFill>
              </a:rPr>
            </a:br>
            <a:br>
              <a:rPr lang="en-US" sz="1100">
                <a:solidFill>
                  <a:schemeClr val="dk1"/>
                </a:solidFill>
              </a:rPr>
            </a:br>
            <a:r>
              <a:rPr lang="en-US" sz="1100">
                <a:solidFill>
                  <a:schemeClr val="dk1"/>
                </a:solidFill>
              </a:rPr>
              <a:t>To learn more about AWS pricing, see: </a:t>
            </a:r>
            <a:r>
              <a:rPr lang="en-US" sz="1100" u="sng">
                <a:solidFill>
                  <a:schemeClr val="hlink"/>
                </a:solidFill>
                <a:hlinkClick r:id="rId2"/>
              </a:rPr>
              <a:t>AWS pricing overview</a:t>
            </a:r>
            <a:r>
              <a:rPr lang="en-US" sz="1100"/>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Unless you build data centers for a living, you might have spent too much time and money building them. With AWS, you pay only for the services that you consume with no large upfront expenses. You can lower variable costs, so you no longer need to dedicate valuable resources to building costly infrastructure, including purchasing servers, software licenses, or leasing facilities.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Quickly adapt to changing business needs and redirect your focus on innovation and invention by paying only for what you use and for as long as you need it. All AWS services are available on demand, require no long-term contracts, and have no complex licensing dependencies.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For certain services like Amazon Elastic Compute Cloud (Amazon EC2) and Amazon Relational Database Service (Amazon RDS), you can invest in reserved capacity. With Reserved Instances, you can save up to 75 percent over equivalent on-demand capacity. Reserved Instances are available in three options:</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All Upfront Reserved Instance (or AURI)</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Partial Upfront Reserved Instance (or PURI)</a:t>
            </a:r>
            <a:endParaRPr/>
          </a:p>
          <a:p>
            <a:pPr indent="-171450" lvl="0" marL="171450" rtl="0" algn="l">
              <a:spcBef>
                <a:spcPts val="0"/>
              </a:spcBef>
              <a:spcAft>
                <a:spcPts val="0"/>
              </a:spcAft>
              <a:buClr>
                <a:schemeClr val="dk1"/>
              </a:buClr>
              <a:buSzPts val="1100"/>
              <a:buFont typeface="Arial"/>
              <a:buChar char="•"/>
            </a:pPr>
            <a:r>
              <a:rPr lang="en-US" sz="1100">
                <a:solidFill>
                  <a:schemeClr val="dk1"/>
                </a:solidFill>
                <a:latin typeface="Calibri"/>
                <a:ea typeface="Calibri"/>
                <a:cs typeface="Calibri"/>
                <a:sym typeface="Calibri"/>
              </a:rPr>
              <a:t>No Upfront Payments Reserved Instance (or NURI)</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When you buy Reserved Instances, you receive a greater discount when you make a larger upfront payment. To maximize your savings, you can pay all upfront and receive the largest discount. Partial Upfront RIs offer lower discounts, but they give you the option to spend less upfront. Lastly, you can choose to spend nothing upfront and receive a smaller discount, which enables you to free capital to spend on other projects.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By using reserved capacity, your organization can minimize risks, more predictably manage budgets, and comply with policies that require longer-term commitments.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With AWS, you can get volume-based discounts and realize important savings as your usage increases. For services like Amazon Simple Storage Service (Amazon S3), pricing is tiered, which means that you pay less per GB when you use more. In addition, data transfer </a:t>
            </a:r>
            <a:r>
              <a:rPr i="1" lang="en-US" sz="1100">
                <a:solidFill>
                  <a:schemeClr val="dk1"/>
                </a:solidFill>
                <a:latin typeface="Calibri"/>
                <a:ea typeface="Calibri"/>
                <a:cs typeface="Calibri"/>
                <a:sym typeface="Calibri"/>
              </a:rPr>
              <a:t>in</a:t>
            </a:r>
            <a:r>
              <a:rPr lang="en-US" sz="1100">
                <a:solidFill>
                  <a:schemeClr val="dk1"/>
                </a:solidFill>
                <a:latin typeface="Calibri"/>
                <a:ea typeface="Calibri"/>
                <a:cs typeface="Calibri"/>
                <a:sym typeface="Calibri"/>
              </a:rPr>
              <a:t> is always free. Multiple storage services deliver lower storage costs based on your needs. As a result, as your AWS usage needs increase, you benefit from the economies of scale that enable you to increase adoption and keep costs under control.</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100">
                <a:solidFill>
                  <a:schemeClr val="dk1"/>
                </a:solidFill>
                <a:latin typeface="Calibri"/>
                <a:ea typeface="Calibri"/>
                <a:cs typeface="Calibri"/>
                <a:sym typeface="Calibri"/>
              </a:rPr>
              <a:t>As your organization evolves, AWS also gives you options to acquire services that help you address your business needs. For example, the AWS storage services portfolio offers options to help you lower pricing based on how frequently you access data and the performance that you need to retrieve it. To optimize your savings, you can choose the right combination of storage solutions that help you reduce costs while preserving performance, security, and durability.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 Id="rId3"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15" name="Google Shape;15;p2"/>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7" name="Google Shape;17;p2"/>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Tree>
  </p:cSld>
  <p:clrMapOvr>
    <a:masterClrMapping/>
  </p:clrMapOvr>
  <p:extLst>
    <p:ext uri="{DCECCB84-F9BA-43D5-87BE-67443E8EF086}">
      <p15:sldGuideLst>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74" name="Shape 74"/>
        <p:cNvGrpSpPr/>
        <p:nvPr/>
      </p:nvGrpSpPr>
      <p:grpSpPr>
        <a:xfrm>
          <a:off x="0" y="0"/>
          <a:ext cx="0" cy="0"/>
          <a:chOff x="0" y="0"/>
          <a:chExt cx="0" cy="0"/>
        </a:xfrm>
      </p:grpSpPr>
      <p:pic>
        <p:nvPicPr>
          <p:cNvPr id="75" name="Google Shape;75;p11"/>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76" name="Google Shape;76;p11"/>
          <p:cNvSpPr txBox="1"/>
          <p:nvPr>
            <p:ph type="title"/>
          </p:nvPr>
        </p:nvSpPr>
        <p:spPr>
          <a:xfrm>
            <a:off x="419101" y="365125"/>
            <a:ext cx="9037416"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1"/>
          <p:cNvSpPr txBox="1"/>
          <p:nvPr>
            <p:ph idx="1" type="body"/>
          </p:nvPr>
        </p:nvSpPr>
        <p:spPr>
          <a:xfrm>
            <a:off x="419100"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1"/>
          <p:cNvSpPr txBox="1"/>
          <p:nvPr>
            <p:ph idx="2" type="body"/>
          </p:nvPr>
        </p:nvSpPr>
        <p:spPr>
          <a:xfrm>
            <a:off x="8173686"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1"/>
          <p:cNvSpPr txBox="1"/>
          <p:nvPr>
            <p:ph idx="3" type="body"/>
          </p:nvPr>
        </p:nvSpPr>
        <p:spPr>
          <a:xfrm>
            <a:off x="4314209"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82" name="Google Shape;82;p11"/>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85" name="Google Shape;85;p1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body"/>
          </p:nvPr>
        </p:nvSpPr>
        <p:spPr>
          <a:xfrm>
            <a:off x="419099" y="2041932"/>
            <a:ext cx="11335473"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2"/>
          <p:cNvSpPr txBox="1"/>
          <p:nvPr>
            <p:ph idx="2" type="body"/>
          </p:nvPr>
        </p:nvSpPr>
        <p:spPr>
          <a:xfrm>
            <a:off x="419100" y="1524000"/>
            <a:ext cx="11335473"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1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90" name="Google Shape;90;p12"/>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91" name="Shape 91"/>
        <p:cNvGrpSpPr/>
        <p:nvPr/>
      </p:nvGrpSpPr>
      <p:grpSpPr>
        <a:xfrm>
          <a:off x="0" y="0"/>
          <a:ext cx="0" cy="0"/>
          <a:chOff x="0" y="0"/>
          <a:chExt cx="0" cy="0"/>
        </a:xfrm>
      </p:grpSpPr>
      <p:pic>
        <p:nvPicPr>
          <p:cNvPr id="92" name="Google Shape;92;p13"/>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93" name="Google Shape;93;p1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3"/>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6" name="Google Shape;96;p1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97" name="Google Shape;97;p13"/>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Up">
  <p:cSld name="Code 2 Up">
    <p:spTree>
      <p:nvGrpSpPr>
        <p:cNvPr id="98" name="Shape 98"/>
        <p:cNvGrpSpPr/>
        <p:nvPr/>
      </p:nvGrpSpPr>
      <p:grpSpPr>
        <a:xfrm>
          <a:off x="0" y="0"/>
          <a:ext cx="0" cy="0"/>
          <a:chOff x="0" y="0"/>
          <a:chExt cx="0" cy="0"/>
        </a:xfrm>
      </p:grpSpPr>
      <p:pic>
        <p:nvPicPr>
          <p:cNvPr id="99" name="Google Shape;99;p14"/>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00" name="Google Shape;100;p1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14"/>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14"/>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1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05" name="Google Shape;105;p14"/>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icture">
  <p:cSld name="4 Picture">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08" name="Google Shape;108;p1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0" name="Google Shape;110;p15"/>
          <p:cNvSpPr txBox="1"/>
          <p:nvPr>
            <p:ph idx="1" type="body"/>
          </p:nvPr>
        </p:nvSpPr>
        <p:spPr>
          <a:xfrm>
            <a:off x="411876"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15"/>
          <p:cNvSpPr/>
          <p:nvPr>
            <p:ph idx="2" type="pic"/>
          </p:nvPr>
        </p:nvSpPr>
        <p:spPr>
          <a:xfrm>
            <a:off x="419100" y="1524000"/>
            <a:ext cx="2679192" cy="2103120"/>
          </a:xfrm>
          <a:prstGeom prst="rect">
            <a:avLst/>
          </a:prstGeom>
          <a:noFill/>
          <a:ln>
            <a:noFill/>
          </a:ln>
        </p:spPr>
      </p:sp>
      <p:sp>
        <p:nvSpPr>
          <p:cNvPr id="112" name="Google Shape;112;p15"/>
          <p:cNvSpPr txBox="1"/>
          <p:nvPr>
            <p:ph idx="3" type="body"/>
          </p:nvPr>
        </p:nvSpPr>
        <p:spPr>
          <a:xfrm>
            <a:off x="9086484"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5"/>
          <p:cNvSpPr/>
          <p:nvPr>
            <p:ph idx="4" type="pic"/>
          </p:nvPr>
        </p:nvSpPr>
        <p:spPr>
          <a:xfrm>
            <a:off x="9093708" y="1524000"/>
            <a:ext cx="2679192" cy="2103120"/>
          </a:xfrm>
          <a:prstGeom prst="rect">
            <a:avLst/>
          </a:prstGeom>
          <a:noFill/>
          <a:ln>
            <a:noFill/>
          </a:ln>
        </p:spPr>
      </p:sp>
      <p:sp>
        <p:nvSpPr>
          <p:cNvPr id="114" name="Google Shape;114;p15"/>
          <p:cNvSpPr txBox="1"/>
          <p:nvPr>
            <p:ph idx="5" type="body"/>
          </p:nvPr>
        </p:nvSpPr>
        <p:spPr>
          <a:xfrm>
            <a:off x="6200777"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15"/>
          <p:cNvSpPr/>
          <p:nvPr>
            <p:ph idx="6" type="pic"/>
          </p:nvPr>
        </p:nvSpPr>
        <p:spPr>
          <a:xfrm>
            <a:off x="6210469" y="1524000"/>
            <a:ext cx="2679192" cy="2103120"/>
          </a:xfrm>
          <a:prstGeom prst="rect">
            <a:avLst/>
          </a:prstGeom>
          <a:noFill/>
          <a:ln>
            <a:noFill/>
          </a:ln>
        </p:spPr>
      </p:sp>
      <p:sp>
        <p:nvSpPr>
          <p:cNvPr id="116" name="Google Shape;116;p15"/>
          <p:cNvSpPr txBox="1"/>
          <p:nvPr>
            <p:ph idx="7" type="body"/>
          </p:nvPr>
        </p:nvSpPr>
        <p:spPr>
          <a:xfrm>
            <a:off x="3315078"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15"/>
          <p:cNvSpPr/>
          <p:nvPr>
            <p:ph idx="8" type="pic"/>
          </p:nvPr>
        </p:nvSpPr>
        <p:spPr>
          <a:xfrm>
            <a:off x="3322302" y="1524000"/>
            <a:ext cx="2679192" cy="2103120"/>
          </a:xfrm>
          <a:prstGeom prst="rect">
            <a:avLst/>
          </a:prstGeom>
          <a:noFill/>
          <a:ln>
            <a:noFill/>
          </a:ln>
        </p:spPr>
      </p:sp>
      <p:sp>
        <p:nvSpPr>
          <p:cNvPr id="118" name="Google Shape;118;p1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19" name="Google Shape;119;p15"/>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icture">
  <p:cSld name="6 Picture">
    <p:spTree>
      <p:nvGrpSpPr>
        <p:cNvPr id="120" name="Shape 120"/>
        <p:cNvGrpSpPr/>
        <p:nvPr/>
      </p:nvGrpSpPr>
      <p:grpSpPr>
        <a:xfrm>
          <a:off x="0" y="0"/>
          <a:ext cx="0" cy="0"/>
          <a:chOff x="0" y="0"/>
          <a:chExt cx="0" cy="0"/>
        </a:xfrm>
      </p:grpSpPr>
      <p:pic>
        <p:nvPicPr>
          <p:cNvPr id="121" name="Google Shape;121;p16"/>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22" name="Google Shape;122;p1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1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4" name="Google Shape;124;p16"/>
          <p:cNvSpPr txBox="1"/>
          <p:nvPr>
            <p:ph idx="1" type="body"/>
          </p:nvPr>
        </p:nvSpPr>
        <p:spPr>
          <a:xfrm>
            <a:off x="411876"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16"/>
          <p:cNvSpPr/>
          <p:nvPr>
            <p:ph idx="2" type="pic"/>
          </p:nvPr>
        </p:nvSpPr>
        <p:spPr>
          <a:xfrm>
            <a:off x="419100" y="1524000"/>
            <a:ext cx="3611880" cy="1755648"/>
          </a:xfrm>
          <a:prstGeom prst="rect">
            <a:avLst/>
          </a:prstGeom>
          <a:noFill/>
          <a:ln>
            <a:noFill/>
          </a:ln>
        </p:spPr>
      </p:sp>
      <p:sp>
        <p:nvSpPr>
          <p:cNvPr id="126" name="Google Shape;126;p16"/>
          <p:cNvSpPr txBox="1"/>
          <p:nvPr>
            <p:ph idx="3" type="body"/>
          </p:nvPr>
        </p:nvSpPr>
        <p:spPr>
          <a:xfrm>
            <a:off x="8153796"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6"/>
          <p:cNvSpPr/>
          <p:nvPr>
            <p:ph idx="4" type="pic"/>
          </p:nvPr>
        </p:nvSpPr>
        <p:spPr>
          <a:xfrm>
            <a:off x="8161020" y="1524000"/>
            <a:ext cx="3611880" cy="1755648"/>
          </a:xfrm>
          <a:prstGeom prst="rect">
            <a:avLst/>
          </a:prstGeom>
          <a:noFill/>
          <a:ln>
            <a:noFill/>
          </a:ln>
        </p:spPr>
      </p:sp>
      <p:sp>
        <p:nvSpPr>
          <p:cNvPr id="128" name="Google Shape;128;p16"/>
          <p:cNvSpPr txBox="1"/>
          <p:nvPr>
            <p:ph idx="5" type="body"/>
          </p:nvPr>
        </p:nvSpPr>
        <p:spPr>
          <a:xfrm>
            <a:off x="4294312"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16"/>
          <p:cNvSpPr/>
          <p:nvPr>
            <p:ph idx="6" type="pic"/>
          </p:nvPr>
        </p:nvSpPr>
        <p:spPr>
          <a:xfrm>
            <a:off x="4301536" y="1524000"/>
            <a:ext cx="3611880" cy="1755648"/>
          </a:xfrm>
          <a:prstGeom prst="rect">
            <a:avLst/>
          </a:prstGeom>
          <a:noFill/>
          <a:ln>
            <a:noFill/>
          </a:ln>
        </p:spPr>
      </p:sp>
      <p:sp>
        <p:nvSpPr>
          <p:cNvPr id="130" name="Google Shape;130;p16"/>
          <p:cNvSpPr txBox="1"/>
          <p:nvPr>
            <p:ph idx="7" type="body"/>
          </p:nvPr>
        </p:nvSpPr>
        <p:spPr>
          <a:xfrm>
            <a:off x="411876"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16"/>
          <p:cNvSpPr/>
          <p:nvPr>
            <p:ph idx="8" type="pic"/>
          </p:nvPr>
        </p:nvSpPr>
        <p:spPr>
          <a:xfrm>
            <a:off x="419100" y="3934689"/>
            <a:ext cx="3611880" cy="1755648"/>
          </a:xfrm>
          <a:prstGeom prst="rect">
            <a:avLst/>
          </a:prstGeom>
          <a:noFill/>
          <a:ln>
            <a:noFill/>
          </a:ln>
        </p:spPr>
      </p:sp>
      <p:sp>
        <p:nvSpPr>
          <p:cNvPr id="132" name="Google Shape;132;p16"/>
          <p:cNvSpPr txBox="1"/>
          <p:nvPr>
            <p:ph idx="9" type="body"/>
          </p:nvPr>
        </p:nvSpPr>
        <p:spPr>
          <a:xfrm>
            <a:off x="8153796"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16"/>
          <p:cNvSpPr/>
          <p:nvPr>
            <p:ph idx="13" type="pic"/>
          </p:nvPr>
        </p:nvSpPr>
        <p:spPr>
          <a:xfrm>
            <a:off x="8161020" y="3934689"/>
            <a:ext cx="3611880" cy="1755648"/>
          </a:xfrm>
          <a:prstGeom prst="rect">
            <a:avLst/>
          </a:prstGeom>
          <a:noFill/>
          <a:ln>
            <a:noFill/>
          </a:ln>
        </p:spPr>
      </p:sp>
      <p:sp>
        <p:nvSpPr>
          <p:cNvPr id="134" name="Google Shape;134;p16"/>
          <p:cNvSpPr txBox="1"/>
          <p:nvPr>
            <p:ph idx="14" type="body"/>
          </p:nvPr>
        </p:nvSpPr>
        <p:spPr>
          <a:xfrm>
            <a:off x="4294312"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16"/>
          <p:cNvSpPr/>
          <p:nvPr>
            <p:ph idx="15" type="pic"/>
          </p:nvPr>
        </p:nvSpPr>
        <p:spPr>
          <a:xfrm>
            <a:off x="4301536" y="3934689"/>
            <a:ext cx="3611880" cy="1755648"/>
          </a:xfrm>
          <a:prstGeom prst="rect">
            <a:avLst/>
          </a:prstGeom>
          <a:noFill/>
          <a:ln>
            <a:noFill/>
          </a:ln>
        </p:spPr>
      </p:sp>
      <p:sp>
        <p:nvSpPr>
          <p:cNvPr id="136" name="Google Shape;136;p1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37" name="Google Shape;137;p16"/>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p:cSld name="Icons">
    <p:spTree>
      <p:nvGrpSpPr>
        <p:cNvPr id="138" name="Shape 138"/>
        <p:cNvGrpSpPr/>
        <p:nvPr/>
      </p:nvGrpSpPr>
      <p:grpSpPr>
        <a:xfrm>
          <a:off x="0" y="0"/>
          <a:ext cx="0" cy="0"/>
          <a:chOff x="0" y="0"/>
          <a:chExt cx="0" cy="0"/>
        </a:xfrm>
      </p:grpSpPr>
      <p:sp>
        <p:nvSpPr>
          <p:cNvPr id="139" name="Google Shape;139;p17"/>
          <p:cNvSpPr txBox="1"/>
          <p:nvPr>
            <p:ph idx="1" type="body"/>
          </p:nvPr>
        </p:nvSpPr>
        <p:spPr>
          <a:xfrm>
            <a:off x="411876"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17"/>
          <p:cNvSpPr/>
          <p:nvPr>
            <p:ph idx="2" type="pic"/>
          </p:nvPr>
        </p:nvSpPr>
        <p:spPr>
          <a:xfrm>
            <a:off x="1069259" y="2626296"/>
            <a:ext cx="1188720" cy="1188720"/>
          </a:xfrm>
          <a:prstGeom prst="rect">
            <a:avLst/>
          </a:prstGeom>
          <a:noFill/>
          <a:ln>
            <a:noFill/>
          </a:ln>
        </p:spPr>
      </p:sp>
      <p:sp>
        <p:nvSpPr>
          <p:cNvPr id="141" name="Google Shape;141;p17"/>
          <p:cNvSpPr txBox="1"/>
          <p:nvPr>
            <p:ph idx="3" type="body"/>
          </p:nvPr>
        </p:nvSpPr>
        <p:spPr>
          <a:xfrm>
            <a:off x="9086484"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17"/>
          <p:cNvSpPr txBox="1"/>
          <p:nvPr>
            <p:ph idx="4" type="body"/>
          </p:nvPr>
        </p:nvSpPr>
        <p:spPr>
          <a:xfrm>
            <a:off x="6177027"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17"/>
          <p:cNvSpPr txBox="1"/>
          <p:nvPr>
            <p:ph idx="5" type="body"/>
          </p:nvPr>
        </p:nvSpPr>
        <p:spPr>
          <a:xfrm>
            <a:off x="3315078"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17"/>
          <p:cNvSpPr/>
          <p:nvPr>
            <p:ph idx="6" type="pic"/>
          </p:nvPr>
        </p:nvSpPr>
        <p:spPr>
          <a:xfrm>
            <a:off x="4049966" y="2626296"/>
            <a:ext cx="1188720" cy="1188720"/>
          </a:xfrm>
          <a:prstGeom prst="rect">
            <a:avLst/>
          </a:prstGeom>
          <a:noFill/>
          <a:ln>
            <a:noFill/>
          </a:ln>
        </p:spPr>
      </p:sp>
      <p:sp>
        <p:nvSpPr>
          <p:cNvPr id="145" name="Google Shape;145;p17"/>
          <p:cNvSpPr/>
          <p:nvPr>
            <p:ph idx="7" type="pic"/>
          </p:nvPr>
        </p:nvSpPr>
        <p:spPr>
          <a:xfrm>
            <a:off x="6911919" y="2626296"/>
            <a:ext cx="1188720" cy="1188720"/>
          </a:xfrm>
          <a:prstGeom prst="rect">
            <a:avLst/>
          </a:prstGeom>
          <a:noFill/>
          <a:ln>
            <a:noFill/>
          </a:ln>
        </p:spPr>
      </p:sp>
      <p:sp>
        <p:nvSpPr>
          <p:cNvPr id="146" name="Google Shape;146;p17"/>
          <p:cNvSpPr/>
          <p:nvPr>
            <p:ph idx="8" type="pic"/>
          </p:nvPr>
        </p:nvSpPr>
        <p:spPr>
          <a:xfrm>
            <a:off x="9773872" y="2626296"/>
            <a:ext cx="1188720" cy="1188720"/>
          </a:xfrm>
          <a:prstGeom prst="rect">
            <a:avLst/>
          </a:prstGeom>
          <a:noFill/>
          <a:ln>
            <a:noFill/>
          </a:ln>
        </p:spPr>
      </p:sp>
      <p:sp>
        <p:nvSpPr>
          <p:cNvPr id="147" name="Google Shape;147;p17"/>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48" name="Google Shape;148;p17"/>
          <p:cNvPicPr preferRelativeResize="0"/>
          <p:nvPr/>
        </p:nvPicPr>
        <p:blipFill rotWithShape="1">
          <a:blip r:embed="rId2">
            <a:alphaModFix/>
          </a:blip>
          <a:srcRect b="0" l="0" r="0" t="0"/>
          <a:stretch/>
        </p:blipFill>
        <p:spPr>
          <a:xfrm>
            <a:off x="9909200" y="365126"/>
            <a:ext cx="1772652" cy="449072"/>
          </a:xfrm>
          <a:prstGeom prst="rect">
            <a:avLst/>
          </a:prstGeom>
          <a:noFill/>
          <a:ln>
            <a:noFill/>
          </a:ln>
        </p:spPr>
      </p:pic>
      <p:pic>
        <p:nvPicPr>
          <p:cNvPr id="149" name="Google Shape;149;p17"/>
          <p:cNvPicPr preferRelativeResize="0"/>
          <p:nvPr/>
        </p:nvPicPr>
        <p:blipFill rotWithShape="1">
          <a:blip r:embed="rId3">
            <a:alphaModFix/>
          </a:blip>
          <a:srcRect b="3809" l="75552" r="3438" t="60520"/>
          <a:stretch/>
        </p:blipFill>
        <p:spPr>
          <a:xfrm rot="10800000">
            <a:off x="-1" y="-2"/>
            <a:ext cx="2268187" cy="2166103"/>
          </a:xfrm>
          <a:prstGeom prst="rect">
            <a:avLst/>
          </a:prstGeom>
          <a:noFill/>
          <a:ln>
            <a:noFill/>
          </a:ln>
        </p:spPr>
      </p:pic>
      <p:sp>
        <p:nvSpPr>
          <p:cNvPr id="150" name="Google Shape;150;p1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1">
  <p:cSld name="Table 1">
    <p:spTree>
      <p:nvGrpSpPr>
        <p:cNvPr id="151" name="Shape 151"/>
        <p:cNvGrpSpPr/>
        <p:nvPr/>
      </p:nvGrpSpPr>
      <p:grpSpPr>
        <a:xfrm>
          <a:off x="0" y="0"/>
          <a:ext cx="0" cy="0"/>
          <a:chOff x="0" y="0"/>
          <a:chExt cx="0" cy="0"/>
        </a:xfrm>
      </p:grpSpPr>
      <p:sp>
        <p:nvSpPr>
          <p:cNvPr id="152" name="Google Shape;152;p18"/>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53" name="Google Shape;153;p18"/>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54" name="Google Shape;154;p18"/>
          <p:cNvPicPr preferRelativeResize="0"/>
          <p:nvPr/>
        </p:nvPicPr>
        <p:blipFill rotWithShape="1">
          <a:blip r:embed="rId2">
            <a:alphaModFix/>
          </a:blip>
          <a:srcRect b="0" l="0" r="0" t="0"/>
          <a:stretch/>
        </p:blipFill>
        <p:spPr>
          <a:xfrm>
            <a:off x="2469" y="5"/>
            <a:ext cx="12188952" cy="1143000"/>
          </a:xfrm>
          <a:prstGeom prst="rect">
            <a:avLst/>
          </a:prstGeom>
          <a:noFill/>
          <a:ln>
            <a:noFill/>
          </a:ln>
        </p:spPr>
      </p:pic>
      <p:pic>
        <p:nvPicPr>
          <p:cNvPr id="155" name="Google Shape;155;p18"/>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
        <p:nvSpPr>
          <p:cNvPr id="156" name="Google Shape;156;p1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2">
  <p:cSld name="Table 2">
    <p:spTree>
      <p:nvGrpSpPr>
        <p:cNvPr id="157" name="Shape 157"/>
        <p:cNvGrpSpPr/>
        <p:nvPr/>
      </p:nvGrpSpPr>
      <p:grpSpPr>
        <a:xfrm>
          <a:off x="0" y="0"/>
          <a:ext cx="0" cy="0"/>
          <a:chOff x="0" y="0"/>
          <a:chExt cx="0" cy="0"/>
        </a:xfrm>
      </p:grpSpPr>
      <p:pic>
        <p:nvPicPr>
          <p:cNvPr id="158" name="Google Shape;158;p19"/>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59" name="Google Shape;159;p1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19"/>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19"/>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62" name="Google Shape;162;p19"/>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3">
  <p:cSld name="Table 3">
    <p:spTree>
      <p:nvGrpSpPr>
        <p:cNvPr id="163" name="Shape 163"/>
        <p:cNvGrpSpPr/>
        <p:nvPr/>
      </p:nvGrpSpPr>
      <p:grpSpPr>
        <a:xfrm>
          <a:off x="0" y="0"/>
          <a:ext cx="0" cy="0"/>
          <a:chOff x="0" y="0"/>
          <a:chExt cx="0" cy="0"/>
        </a:xfrm>
      </p:grpSpPr>
      <p:pic>
        <p:nvPicPr>
          <p:cNvPr id="164" name="Google Shape;164;p20"/>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65" name="Google Shape;165;p2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20"/>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20"/>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68" name="Google Shape;168;p20"/>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0" name="Google Shape;20;p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p3"/>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5" name="Google Shape;25;p3"/>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ight">
  <p:cSld name="Title Only Light">
    <p:spTree>
      <p:nvGrpSpPr>
        <p:cNvPr id="169" name="Shape 169"/>
        <p:cNvGrpSpPr/>
        <p:nvPr/>
      </p:nvGrpSpPr>
      <p:grpSpPr>
        <a:xfrm>
          <a:off x="0" y="0"/>
          <a:ext cx="0" cy="0"/>
          <a:chOff x="0" y="0"/>
          <a:chExt cx="0" cy="0"/>
        </a:xfrm>
      </p:grpSpPr>
      <p:sp>
        <p:nvSpPr>
          <p:cNvPr id="170" name="Google Shape;170;p2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2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72" name="Google Shape;172;p21"/>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
        <p:nvSpPr>
          <p:cNvPr id="173" name="Google Shape;173;p2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p:cSld name="Diagram">
    <p:spTree>
      <p:nvGrpSpPr>
        <p:cNvPr id="174" name="Shape 174"/>
        <p:cNvGrpSpPr/>
        <p:nvPr/>
      </p:nvGrpSpPr>
      <p:grpSpPr>
        <a:xfrm>
          <a:off x="0" y="0"/>
          <a:ext cx="0" cy="0"/>
          <a:chOff x="0" y="0"/>
          <a:chExt cx="0" cy="0"/>
        </a:xfrm>
      </p:grpSpPr>
      <p:sp>
        <p:nvSpPr>
          <p:cNvPr id="175" name="Google Shape;175;p22"/>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2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2"/>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ase Study">
    <p:spTree>
      <p:nvGrpSpPr>
        <p:cNvPr id="178" name="Shape 178"/>
        <p:cNvGrpSpPr/>
        <p:nvPr/>
      </p:nvGrpSpPr>
      <p:grpSpPr>
        <a:xfrm>
          <a:off x="0" y="0"/>
          <a:ext cx="0" cy="0"/>
          <a:chOff x="0" y="0"/>
          <a:chExt cx="0" cy="0"/>
        </a:xfrm>
      </p:grpSpPr>
      <p:sp>
        <p:nvSpPr>
          <p:cNvPr id="179" name="Google Shape;179;p23"/>
          <p:cNvSpPr txBox="1"/>
          <p:nvPr>
            <p:ph type="title"/>
          </p:nvPr>
        </p:nvSpPr>
        <p:spPr>
          <a:xfrm>
            <a:off x="419100" y="365125"/>
            <a:ext cx="829818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23"/>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3"/>
          <p:cNvSpPr txBox="1"/>
          <p:nvPr>
            <p:ph idx="1" type="body"/>
          </p:nvPr>
        </p:nvSpPr>
        <p:spPr>
          <a:xfrm>
            <a:off x="6076191"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23"/>
          <p:cNvSpPr txBox="1"/>
          <p:nvPr>
            <p:ph idx="2" type="body"/>
          </p:nvPr>
        </p:nvSpPr>
        <p:spPr>
          <a:xfrm>
            <a:off x="3251457"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23"/>
          <p:cNvSpPr txBox="1"/>
          <p:nvPr>
            <p:ph idx="3" type="body"/>
          </p:nvPr>
        </p:nvSpPr>
        <p:spPr>
          <a:xfrm>
            <a:off x="419100"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23"/>
          <p:cNvSpPr txBox="1"/>
          <p:nvPr>
            <p:ph idx="4" type="body"/>
          </p:nvPr>
        </p:nvSpPr>
        <p:spPr>
          <a:xfrm>
            <a:off x="419102"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23"/>
          <p:cNvSpPr/>
          <p:nvPr/>
        </p:nvSpPr>
        <p:spPr>
          <a:xfrm>
            <a:off x="9029701" y="0"/>
            <a:ext cx="3188474"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1"/>
              <a:buFont typeface="Arial"/>
              <a:buNone/>
            </a:pPr>
            <a:r>
              <a:t/>
            </a:r>
            <a:endParaRPr b="0" i="0" sz="1761" u="none" cap="none" strike="noStrike">
              <a:solidFill>
                <a:srgbClr val="FFFFFF"/>
              </a:solidFill>
              <a:latin typeface="Arial"/>
              <a:ea typeface="Arial"/>
              <a:cs typeface="Arial"/>
              <a:sym typeface="Arial"/>
            </a:endParaRPr>
          </a:p>
        </p:txBody>
      </p:sp>
      <p:sp>
        <p:nvSpPr>
          <p:cNvPr id="186" name="Google Shape;186;p23"/>
          <p:cNvSpPr/>
          <p:nvPr/>
        </p:nvSpPr>
        <p:spPr>
          <a:xfrm>
            <a:off x="0" y="4020640"/>
            <a:ext cx="9029700" cy="283736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1"/>
              <a:buFont typeface="Arial"/>
              <a:buNone/>
            </a:pPr>
            <a:r>
              <a:t/>
            </a:r>
            <a:endParaRPr b="0" i="0" sz="1761" u="none" cap="none" strike="noStrike">
              <a:solidFill>
                <a:srgbClr val="FFFFFF"/>
              </a:solidFill>
              <a:latin typeface="Arial"/>
              <a:ea typeface="Arial"/>
              <a:cs typeface="Arial"/>
              <a:sym typeface="Arial"/>
            </a:endParaRPr>
          </a:p>
        </p:txBody>
      </p:sp>
      <p:sp>
        <p:nvSpPr>
          <p:cNvPr id="187" name="Google Shape;187;p23"/>
          <p:cNvSpPr txBox="1"/>
          <p:nvPr>
            <p:ph idx="5" type="body"/>
          </p:nvPr>
        </p:nvSpPr>
        <p:spPr>
          <a:xfrm>
            <a:off x="9327146" y="365126"/>
            <a:ext cx="2445755" cy="951555"/>
          </a:xfrm>
          <a:prstGeom prst="rect">
            <a:avLst/>
          </a:prstGeom>
          <a:solidFill>
            <a:schemeClr val="lt1"/>
          </a:solid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2800"/>
              <a:buNone/>
              <a:defRPr>
                <a:solidFill>
                  <a:schemeClr val="lt2"/>
                </a:solidFill>
              </a:defRPr>
            </a:lvl1pPr>
            <a:lvl2pPr indent="-381000" lvl="1" marL="914400" algn="l">
              <a:lnSpc>
                <a:spcPct val="90000"/>
              </a:lnSpc>
              <a:spcBef>
                <a:spcPts val="500"/>
              </a:spcBef>
              <a:spcAft>
                <a:spcPts val="0"/>
              </a:spcAft>
              <a:buClr>
                <a:schemeClr val="lt2"/>
              </a:buClr>
              <a:buSzPts val="2400"/>
              <a:buChar char="•"/>
              <a:defRPr>
                <a:solidFill>
                  <a:schemeClr val="lt2"/>
                </a:solidFill>
              </a:defRPr>
            </a:lvl2pPr>
            <a:lvl3pPr indent="-355600" lvl="2" marL="1371600" algn="l">
              <a:lnSpc>
                <a:spcPct val="90000"/>
              </a:lnSpc>
              <a:spcBef>
                <a:spcPts val="500"/>
              </a:spcBef>
              <a:spcAft>
                <a:spcPts val="0"/>
              </a:spcAft>
              <a:buClr>
                <a:schemeClr val="lt2"/>
              </a:buClr>
              <a:buSzPts val="2000"/>
              <a:buChar char="•"/>
              <a:defRPr>
                <a:solidFill>
                  <a:schemeClr val="lt2"/>
                </a:solidFill>
              </a:defRPr>
            </a:lvl3pPr>
            <a:lvl4pPr indent="-342900" lvl="3" marL="1828800" algn="l">
              <a:lnSpc>
                <a:spcPct val="90000"/>
              </a:lnSpc>
              <a:spcBef>
                <a:spcPts val="500"/>
              </a:spcBef>
              <a:spcAft>
                <a:spcPts val="0"/>
              </a:spcAft>
              <a:buClr>
                <a:schemeClr val="lt2"/>
              </a:buClr>
              <a:buSzPts val="1800"/>
              <a:buChar char="•"/>
              <a:defRPr>
                <a:solidFill>
                  <a:schemeClr val="lt2"/>
                </a:solidFill>
              </a:defRPr>
            </a:lvl4pPr>
            <a:lvl5pPr indent="-342900" lvl="4" marL="2286000" algn="l">
              <a:lnSpc>
                <a:spcPct val="90000"/>
              </a:lnSpc>
              <a:spcBef>
                <a:spcPts val="500"/>
              </a:spcBef>
              <a:spcAft>
                <a:spcPts val="0"/>
              </a:spcAft>
              <a:buClr>
                <a:schemeClr val="lt2"/>
              </a:buClr>
              <a:buSzPts val="1800"/>
              <a:buChar char="•"/>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23"/>
          <p:cNvSpPr txBox="1"/>
          <p:nvPr>
            <p:ph idx="6" type="body"/>
          </p:nvPr>
        </p:nvSpPr>
        <p:spPr>
          <a:xfrm>
            <a:off x="3259838"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23"/>
          <p:cNvSpPr txBox="1"/>
          <p:nvPr>
            <p:ph idx="7" type="body"/>
          </p:nvPr>
        </p:nvSpPr>
        <p:spPr>
          <a:xfrm>
            <a:off x="6076190"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23"/>
          <p:cNvSpPr txBox="1"/>
          <p:nvPr>
            <p:ph idx="8" type="body"/>
          </p:nvPr>
        </p:nvSpPr>
        <p:spPr>
          <a:xfrm>
            <a:off x="790222" y="4444327"/>
            <a:ext cx="7571082" cy="1311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23"/>
          <p:cNvSpPr txBox="1"/>
          <p:nvPr>
            <p:ph idx="9" type="body"/>
          </p:nvPr>
        </p:nvSpPr>
        <p:spPr>
          <a:xfrm>
            <a:off x="790222" y="5870446"/>
            <a:ext cx="7942034" cy="41370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92" name="Google Shape;192;p23"/>
          <p:cNvPicPr preferRelativeResize="0"/>
          <p:nvPr/>
        </p:nvPicPr>
        <p:blipFill rotWithShape="1">
          <a:blip r:embed="rId2">
            <a:alphaModFix/>
          </a:blip>
          <a:srcRect b="0" l="0" r="0" t="0"/>
          <a:stretch/>
        </p:blipFill>
        <p:spPr>
          <a:xfrm>
            <a:off x="9396238" y="6089840"/>
            <a:ext cx="1772656" cy="449073"/>
          </a:xfrm>
          <a:prstGeom prst="rect">
            <a:avLst/>
          </a:prstGeom>
          <a:noFill/>
          <a:ln>
            <a:noFill/>
          </a:ln>
        </p:spPr>
      </p:pic>
      <p:sp>
        <p:nvSpPr>
          <p:cNvPr id="193" name="Google Shape;193;p23"/>
          <p:cNvSpPr txBox="1"/>
          <p:nvPr>
            <p:ph idx="11" type="ftr"/>
          </p:nvPr>
        </p:nvSpPr>
        <p:spPr>
          <a:xfrm>
            <a:off x="419100" y="6356351"/>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881">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23"/>
          <p:cNvSpPr txBox="1"/>
          <p:nvPr>
            <p:ph idx="13" type="body"/>
          </p:nvPr>
        </p:nvSpPr>
        <p:spPr>
          <a:xfrm>
            <a:off x="9327093" y="1564153"/>
            <a:ext cx="2445808" cy="121291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333"/>
              <a:buNone/>
              <a:defRPr sz="1333">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23"/>
          <p:cNvSpPr txBox="1"/>
          <p:nvPr/>
        </p:nvSpPr>
        <p:spPr>
          <a:xfrm>
            <a:off x="290923" y="3889248"/>
            <a:ext cx="770467" cy="23084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aseline="30000" lang="en-US" sz="14400">
                <a:solidFill>
                  <a:schemeClr val="lt1"/>
                </a:solidFill>
                <a:latin typeface="Arial"/>
                <a:ea typeface="Arial"/>
                <a:cs typeface="Arial"/>
                <a:sym typeface="Arial"/>
              </a:rPr>
              <a:t>“</a:t>
            </a:r>
            <a:endParaRPr sz="14400">
              <a:solidFill>
                <a:schemeClr val="lt1"/>
              </a:solidFill>
              <a:latin typeface="Arial"/>
              <a:ea typeface="Arial"/>
              <a:cs typeface="Arial"/>
              <a:sym typeface="Arial"/>
            </a:endParaRPr>
          </a:p>
        </p:txBody>
      </p:sp>
      <p:sp>
        <p:nvSpPr>
          <p:cNvPr id="196" name="Google Shape;196;p23"/>
          <p:cNvSpPr txBox="1"/>
          <p:nvPr>
            <p:ph idx="14" type="body"/>
          </p:nvPr>
        </p:nvSpPr>
        <p:spPr>
          <a:xfrm>
            <a:off x="9327145" y="3177326"/>
            <a:ext cx="2445808" cy="275849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333"/>
              <a:buNone/>
              <a:defRPr sz="1333">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23"/>
          <p:cNvSpPr txBox="1"/>
          <p:nvPr>
            <p:ph idx="15" type="body"/>
          </p:nvPr>
        </p:nvSpPr>
        <p:spPr>
          <a:xfrm>
            <a:off x="9327092" y="2880834"/>
            <a:ext cx="2445808" cy="29649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Pull Quote">
    <p:bg>
      <p:bgPr>
        <a:solidFill>
          <a:srgbClr val="222E3C"/>
        </a:solidFill>
      </p:bgPr>
    </p:bg>
    <p:spTree>
      <p:nvGrpSpPr>
        <p:cNvPr id="198" name="Shape 198"/>
        <p:cNvGrpSpPr/>
        <p:nvPr/>
      </p:nvGrpSpPr>
      <p:grpSpPr>
        <a:xfrm>
          <a:off x="0" y="0"/>
          <a:ext cx="0" cy="0"/>
          <a:chOff x="0" y="0"/>
          <a:chExt cx="0" cy="0"/>
        </a:xfrm>
      </p:grpSpPr>
      <p:sp>
        <p:nvSpPr>
          <p:cNvPr id="199" name="Google Shape;199;p24"/>
          <p:cNvSpPr txBox="1"/>
          <p:nvPr>
            <p:ph type="title"/>
          </p:nvPr>
        </p:nvSpPr>
        <p:spPr>
          <a:xfrm>
            <a:off x="419100" y="1361287"/>
            <a:ext cx="11353800" cy="34163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24"/>
          <p:cNvSpPr/>
          <p:nvPr/>
        </p:nvSpPr>
        <p:spPr>
          <a:xfrm>
            <a:off x="0" y="1444414"/>
            <a:ext cx="320634" cy="633768"/>
          </a:xfrm>
          <a:prstGeom prst="rect">
            <a:avLst/>
          </a:prstGeom>
          <a:solidFill>
            <a:srgbClr val="36C2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01" name="Google Shape;201;p24"/>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24"/>
          <p:cNvSpPr txBox="1"/>
          <p:nvPr>
            <p:ph idx="1" type="body"/>
          </p:nvPr>
        </p:nvSpPr>
        <p:spPr>
          <a:xfrm>
            <a:off x="419100" y="5024594"/>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3" name="Google Shape;203;p24"/>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ype="obj">
  <p:cSld name="OBJECT">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8" name="Google Shape;28;p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0" name="Google Shape;30;p4"/>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31" name="Google Shape;31;p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2" name="Google Shape;32;p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3" name="Shape 33"/>
        <p:cNvGrpSpPr/>
        <p:nvPr/>
      </p:nvGrpSpPr>
      <p:grpSpPr>
        <a:xfrm>
          <a:off x="0" y="0"/>
          <a:ext cx="0" cy="0"/>
          <a:chOff x="0" y="0"/>
          <a:chExt cx="0" cy="0"/>
        </a:xfrm>
      </p:grpSpPr>
      <p:sp>
        <p:nvSpPr>
          <p:cNvPr id="34" name="Google Shape;34;p5"/>
          <p:cNvSpPr/>
          <p:nvPr/>
        </p:nvSpPr>
        <p:spPr>
          <a:xfrm>
            <a:off x="0" y="0"/>
            <a:ext cx="12192000" cy="6858000"/>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 name="Google Shape;35;p5"/>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8" name="Google Shape;38;p5"/>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 name="Shape 39"/>
        <p:cNvGrpSpPr/>
        <p:nvPr/>
      </p:nvGrpSpPr>
      <p:grpSpPr>
        <a:xfrm>
          <a:off x="0" y="0"/>
          <a:ext cx="0" cy="0"/>
          <a:chOff x="0" y="0"/>
          <a:chExt cx="0" cy="0"/>
        </a:xfrm>
      </p:grpSpPr>
      <p:pic>
        <p:nvPicPr>
          <p:cNvPr id="40" name="Google Shape;40;p6"/>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41" name="Google Shape;41;p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44" name="Google Shape;44;p6"/>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y Side">
  <p:cSld name="Side by Side">
    <p:spTree>
      <p:nvGrpSpPr>
        <p:cNvPr id="45" name="Shape 45"/>
        <p:cNvGrpSpPr/>
        <p:nvPr/>
      </p:nvGrpSpPr>
      <p:grpSpPr>
        <a:xfrm>
          <a:off x="0" y="0"/>
          <a:ext cx="0" cy="0"/>
          <a:chOff x="0" y="0"/>
          <a:chExt cx="0" cy="0"/>
        </a:xfrm>
      </p:grpSpPr>
      <p:sp>
        <p:nvSpPr>
          <p:cNvPr id="46" name="Google Shape;46;p7"/>
          <p:cNvSpPr/>
          <p:nvPr/>
        </p:nvSpPr>
        <p:spPr>
          <a:xfrm>
            <a:off x="-2" y="0"/>
            <a:ext cx="5125762"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47" name="Google Shape;47;p7"/>
          <p:cNvPicPr preferRelativeResize="0"/>
          <p:nvPr/>
        </p:nvPicPr>
        <p:blipFill rotWithShape="1">
          <a:blip r:embed="rId2">
            <a:alphaModFix/>
          </a:blip>
          <a:srcRect b="21596" l="39690" r="5227" t="3208"/>
          <a:stretch/>
        </p:blipFill>
        <p:spPr>
          <a:xfrm>
            <a:off x="588712" y="3159360"/>
            <a:ext cx="4537048" cy="3716132"/>
          </a:xfrm>
          <a:prstGeom prst="rect">
            <a:avLst/>
          </a:prstGeom>
          <a:noFill/>
          <a:ln>
            <a:noFill/>
          </a:ln>
        </p:spPr>
      </p:pic>
      <p:sp>
        <p:nvSpPr>
          <p:cNvPr id="48" name="Google Shape;48;p7"/>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900">
                <a:solidFill>
                  <a:schemeClr val="lt1"/>
                </a:solidFill>
                <a:latin typeface="Arial"/>
                <a:ea typeface="Arial"/>
                <a:cs typeface="Arial"/>
                <a:sym typeface="Arial"/>
              </a:defRPr>
            </a:lvl1pPr>
            <a:lvl2pPr indent="0" lvl="1" marL="0" algn="l">
              <a:spcBef>
                <a:spcPts val="0"/>
              </a:spcBef>
              <a:buNone/>
              <a:defRPr b="0" i="0" sz="900">
                <a:solidFill>
                  <a:schemeClr val="lt1"/>
                </a:solidFill>
                <a:latin typeface="Arial"/>
                <a:ea typeface="Arial"/>
                <a:cs typeface="Arial"/>
                <a:sym typeface="Arial"/>
              </a:defRPr>
            </a:lvl2pPr>
            <a:lvl3pPr indent="0" lvl="2" marL="0" algn="l">
              <a:spcBef>
                <a:spcPts val="0"/>
              </a:spcBef>
              <a:buNone/>
              <a:defRPr b="0" i="0" sz="900">
                <a:solidFill>
                  <a:schemeClr val="lt1"/>
                </a:solidFill>
                <a:latin typeface="Arial"/>
                <a:ea typeface="Arial"/>
                <a:cs typeface="Arial"/>
                <a:sym typeface="Arial"/>
              </a:defRPr>
            </a:lvl3pPr>
            <a:lvl4pPr indent="0" lvl="3" marL="0" algn="l">
              <a:spcBef>
                <a:spcPts val="0"/>
              </a:spcBef>
              <a:buNone/>
              <a:defRPr b="0" i="0" sz="900">
                <a:solidFill>
                  <a:schemeClr val="lt1"/>
                </a:solidFill>
                <a:latin typeface="Arial"/>
                <a:ea typeface="Arial"/>
                <a:cs typeface="Arial"/>
                <a:sym typeface="Arial"/>
              </a:defRPr>
            </a:lvl4pPr>
            <a:lvl5pPr indent="0" lvl="4" marL="0" algn="l">
              <a:spcBef>
                <a:spcPts val="0"/>
              </a:spcBef>
              <a:buNone/>
              <a:defRPr b="0" i="0" sz="900">
                <a:solidFill>
                  <a:schemeClr val="lt1"/>
                </a:solidFill>
                <a:latin typeface="Arial"/>
                <a:ea typeface="Arial"/>
                <a:cs typeface="Arial"/>
                <a:sym typeface="Arial"/>
              </a:defRPr>
            </a:lvl5pPr>
            <a:lvl6pPr indent="0" lvl="5" marL="0" algn="l">
              <a:spcBef>
                <a:spcPts val="0"/>
              </a:spcBef>
              <a:buNone/>
              <a:defRPr b="0" i="0" sz="900">
                <a:solidFill>
                  <a:schemeClr val="lt1"/>
                </a:solidFill>
                <a:latin typeface="Arial"/>
                <a:ea typeface="Arial"/>
                <a:cs typeface="Arial"/>
                <a:sym typeface="Arial"/>
              </a:defRPr>
            </a:lvl6pPr>
            <a:lvl7pPr indent="0" lvl="6" marL="0" algn="l">
              <a:spcBef>
                <a:spcPts val="0"/>
              </a:spcBef>
              <a:buNone/>
              <a:defRPr b="0" i="0" sz="900">
                <a:solidFill>
                  <a:schemeClr val="lt1"/>
                </a:solidFill>
                <a:latin typeface="Arial"/>
                <a:ea typeface="Arial"/>
                <a:cs typeface="Arial"/>
                <a:sym typeface="Arial"/>
              </a:defRPr>
            </a:lvl7pPr>
            <a:lvl8pPr indent="0" lvl="7" marL="0" algn="l">
              <a:spcBef>
                <a:spcPts val="0"/>
              </a:spcBef>
              <a:buNone/>
              <a:defRPr b="0" i="0" sz="900">
                <a:solidFill>
                  <a:schemeClr val="lt1"/>
                </a:solidFill>
                <a:latin typeface="Arial"/>
                <a:ea typeface="Arial"/>
                <a:cs typeface="Arial"/>
                <a:sym typeface="Arial"/>
              </a:defRPr>
            </a:lvl8pPr>
            <a:lvl9pPr indent="0" lvl="8" marL="0" algn="l">
              <a:spcBef>
                <a:spcPts val="0"/>
              </a:spcBef>
              <a:buNone/>
              <a:defRPr b="0" i="0" sz="9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51" name="Google Shape;51;p7"/>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2" name="Google Shape;52;p7"/>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53" name="Shape 53"/>
        <p:cNvGrpSpPr/>
        <p:nvPr/>
      </p:nvGrpSpPr>
      <p:grpSpPr>
        <a:xfrm>
          <a:off x="0" y="0"/>
          <a:ext cx="0" cy="0"/>
          <a:chOff x="0" y="0"/>
          <a:chExt cx="0" cy="0"/>
        </a:xfrm>
      </p:grpSpPr>
      <p:pic>
        <p:nvPicPr>
          <p:cNvPr id="54" name="Google Shape;54;p8"/>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55" name="Google Shape;55;p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8"/>
          <p:cNvSpPr txBox="1"/>
          <p:nvPr>
            <p:ph idx="1" type="body"/>
          </p:nvPr>
        </p:nvSpPr>
        <p:spPr>
          <a:xfrm>
            <a:off x="419100" y="2041932"/>
            <a:ext cx="5504688"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8"/>
          <p:cNvSpPr txBox="1"/>
          <p:nvPr>
            <p:ph idx="2" type="body"/>
          </p:nvPr>
        </p:nvSpPr>
        <p:spPr>
          <a:xfrm>
            <a:off x="419101" y="1524000"/>
            <a:ext cx="5504688"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8"/>
          <p:cNvSpPr txBox="1"/>
          <p:nvPr>
            <p:ph idx="3" type="body"/>
          </p:nvPr>
        </p:nvSpPr>
        <p:spPr>
          <a:xfrm>
            <a:off x="6249885" y="2041932"/>
            <a:ext cx="5504688"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8"/>
          <p:cNvSpPr txBox="1"/>
          <p:nvPr>
            <p:ph idx="4" type="body"/>
          </p:nvPr>
        </p:nvSpPr>
        <p:spPr>
          <a:xfrm>
            <a:off x="6249886" y="1524000"/>
            <a:ext cx="5504688"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62" name="Google Shape;62;p8"/>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63" name="Shape 63"/>
        <p:cNvGrpSpPr/>
        <p:nvPr/>
      </p:nvGrpSpPr>
      <p:grpSpPr>
        <a:xfrm>
          <a:off x="0" y="0"/>
          <a:ext cx="0" cy="0"/>
          <a:chOff x="0" y="0"/>
          <a:chExt cx="0" cy="0"/>
        </a:xfrm>
      </p:grpSpPr>
      <p:pic>
        <p:nvPicPr>
          <p:cNvPr id="64" name="Google Shape;64;p9"/>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65" name="Google Shape;65;p9"/>
          <p:cNvSpPr txBox="1"/>
          <p:nvPr/>
        </p:nvSpPr>
        <p:spPr>
          <a:xfrm>
            <a:off x="423968" y="6089839"/>
            <a:ext cx="8921913" cy="646331"/>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900">
                <a:solidFill>
                  <a:schemeClr val="lt1"/>
                </a:solidFill>
                <a:latin typeface="Arial"/>
                <a:ea typeface="Arial"/>
                <a:cs typeface="Arial"/>
                <a:sym typeface="Arial"/>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a:solidFill>
                  <a:schemeClr val="lt1"/>
                </a:solidFill>
                <a:latin typeface="Arial"/>
                <a:ea typeface="Arial"/>
                <a:cs typeface="Arial"/>
                <a:sym typeface="Arial"/>
              </a:rPr>
              <a:t>aws-course-feedback@amazon.com</a:t>
            </a:r>
            <a:r>
              <a:rPr lang="en-US" sz="900">
                <a:solidFill>
                  <a:schemeClr val="lt1"/>
                </a:solidFill>
                <a:latin typeface="Arial"/>
                <a:ea typeface="Arial"/>
                <a:cs typeface="Arial"/>
                <a:sym typeface="Arial"/>
              </a:rPr>
              <a:t>. For all other questions, contact us at: </a:t>
            </a:r>
            <a:r>
              <a:rPr lang="en-US" sz="900" u="sng">
                <a:solidFill>
                  <a:schemeClr val="lt1"/>
                </a:solidFill>
                <a:latin typeface="Arial"/>
                <a:ea typeface="Arial"/>
                <a:cs typeface="Arial"/>
                <a:sym typeface="Arial"/>
              </a:rPr>
              <a:t>https://aws.amazon.com/contact-us/aws-training/</a:t>
            </a:r>
            <a:r>
              <a:rPr lang="en-US" sz="900">
                <a:solidFill>
                  <a:schemeClr val="lt1"/>
                </a:solidFill>
                <a:latin typeface="Arial"/>
                <a:ea typeface="Arial"/>
                <a:cs typeface="Arial"/>
                <a:sym typeface="Arial"/>
              </a:rPr>
              <a:t>. All trademarks are the property of their owners.</a:t>
            </a:r>
            <a:endParaRPr/>
          </a:p>
          <a:p>
            <a:pPr indent="0" lvl="0" marL="0" marR="0" rtl="0" algn="just">
              <a:spcBef>
                <a:spcPts val="0"/>
              </a:spcBef>
              <a:spcAft>
                <a:spcPts val="0"/>
              </a:spcAft>
              <a:buNone/>
            </a:pPr>
            <a:r>
              <a:t/>
            </a:r>
            <a:endParaRPr sz="900">
              <a:solidFill>
                <a:schemeClr val="dk1"/>
              </a:solidFill>
              <a:latin typeface="Arial"/>
              <a:ea typeface="Arial"/>
              <a:cs typeface="Arial"/>
              <a:sym typeface="Arial"/>
            </a:endParaRPr>
          </a:p>
        </p:txBody>
      </p:sp>
      <p:sp>
        <p:nvSpPr>
          <p:cNvPr id="66" name="Google Shape;66;p9"/>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7" name="Google Shape;67;p9"/>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Tree>
  </p:cSld>
  <p:clrMapOvr>
    <a:masterClrMapping/>
  </p:clrMapOvr>
  <p:extLst>
    <p:ext uri="{DCECCB84-F9BA-43D5-87BE-67443E8EF086}">
      <p15:sldGuideLst>
        <p15:guide id="1" orient="horz" pos="2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Header">
  <p:cSld name="Subsection Header">
    <p:spTree>
      <p:nvGrpSpPr>
        <p:cNvPr id="68" name="Shape 68"/>
        <p:cNvGrpSpPr/>
        <p:nvPr/>
      </p:nvGrpSpPr>
      <p:grpSpPr>
        <a:xfrm>
          <a:off x="0" y="0"/>
          <a:ext cx="0" cy="0"/>
          <a:chOff x="0" y="0"/>
          <a:chExt cx="0" cy="0"/>
        </a:xfrm>
      </p:grpSpPr>
      <p:sp>
        <p:nvSpPr>
          <p:cNvPr id="69" name="Google Shape;69;p10"/>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72" name="Google Shape;72;p10"/>
          <p:cNvPicPr preferRelativeResize="0"/>
          <p:nvPr/>
        </p:nvPicPr>
        <p:blipFill rotWithShape="1">
          <a:blip r:embed="rId2">
            <a:alphaModFix/>
          </a:blip>
          <a:srcRect b="3809" l="75552" r="3438" t="60520"/>
          <a:stretch/>
        </p:blipFill>
        <p:spPr>
          <a:xfrm rot="10800000">
            <a:off x="-1" y="-2"/>
            <a:ext cx="2268187" cy="2166103"/>
          </a:xfrm>
          <a:prstGeom prst="rect">
            <a:avLst/>
          </a:prstGeom>
          <a:noFill/>
          <a:ln>
            <a:noFill/>
          </a:ln>
        </p:spPr>
      </p:pic>
      <p:pic>
        <p:nvPicPr>
          <p:cNvPr id="73" name="Google Shape;73;p10"/>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 name="Shape 8"/>
        <p:cNvGrpSpPr/>
        <p:nvPr/>
      </p:nvGrpSpPr>
      <p:grpSpPr>
        <a:xfrm>
          <a:off x="0" y="0"/>
          <a:ext cx="0" cy="0"/>
          <a:chOff x="0" y="0"/>
          <a:chExt cx="0" cy="0"/>
        </a:xfrm>
      </p:grpSpPr>
      <p:sp>
        <p:nvSpPr>
          <p:cNvPr id="9" name="Google Shape;9;p1"/>
          <p:cNvSpPr txBox="1"/>
          <p:nvPr>
            <p:ph type="title"/>
          </p:nvPr>
        </p:nvSpPr>
        <p:spPr>
          <a:xfrm>
            <a:off x="419100" y="365125"/>
            <a:ext cx="113538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1"/>
          <p:cNvSpPr txBox="1"/>
          <p:nvPr>
            <p:ph idx="1" type="body"/>
          </p:nvPr>
        </p:nvSpPr>
        <p:spPr>
          <a:xfrm>
            <a:off x="419100" y="1825625"/>
            <a:ext cx="113538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 name="Google Shape;12;p1"/>
          <p:cNvSpPr txBox="1"/>
          <p:nvPr>
            <p:ph idx="11" type="ftr"/>
          </p:nvPr>
        </p:nvSpPr>
        <p:spPr>
          <a:xfrm>
            <a:off x="419100" y="6356350"/>
            <a:ext cx="6871048"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39.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54.png"/><Relationship Id="rId5" Type="http://schemas.openxmlformats.org/officeDocument/2006/relationships/image" Target="../media/image36.png"/><Relationship Id="rId6" Type="http://schemas.openxmlformats.org/officeDocument/2006/relationships/image" Target="../media/image29.png"/><Relationship Id="rId7"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0" Type="http://schemas.openxmlformats.org/officeDocument/2006/relationships/image" Target="../media/image47.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6.png"/><Relationship Id="rId4" Type="http://schemas.openxmlformats.org/officeDocument/2006/relationships/image" Target="../media/image32.png"/><Relationship Id="rId9" Type="http://schemas.openxmlformats.org/officeDocument/2006/relationships/image" Target="../media/image44.png"/><Relationship Id="rId5" Type="http://schemas.openxmlformats.org/officeDocument/2006/relationships/image" Target="../media/image28.png"/><Relationship Id="rId6" Type="http://schemas.openxmlformats.org/officeDocument/2006/relationships/image" Target="../media/image42.png"/><Relationship Id="rId7" Type="http://schemas.openxmlformats.org/officeDocument/2006/relationships/image" Target="../media/image31.png"/><Relationship Id="rId8"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2.png"/><Relationship Id="rId4" Type="http://schemas.openxmlformats.org/officeDocument/2006/relationships/hyperlink" Target="https://calculator.aw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calculator.aws/#/" TargetMode="External"/><Relationship Id="rId4" Type="http://schemas.openxmlformats.org/officeDocument/2006/relationships/image" Target="../media/image45.png"/><Relationship Id="rId5" Type="http://schemas.openxmlformats.org/officeDocument/2006/relationships/image" Target="../media/image64.png"/><Relationship Id="rId6" Type="http://schemas.openxmlformats.org/officeDocument/2006/relationships/hyperlink" Target="https://calculator.aw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1.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image" Target="../media/image82.png"/><Relationship Id="rId6" Type="http://schemas.openxmlformats.org/officeDocument/2006/relationships/image" Target="../media/image67.png"/><Relationship Id="rId7"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0.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5.png"/><Relationship Id="rId4" Type="http://schemas.openxmlformats.org/officeDocument/2006/relationships/image" Target="../media/image59.png"/><Relationship Id="rId5" Type="http://schemas.openxmlformats.org/officeDocument/2006/relationships/image" Target="../media/image72.png"/><Relationship Id="rId6"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9.png"/><Relationship Id="rId4" Type="http://schemas.openxmlformats.org/officeDocument/2006/relationships/image" Target="../media/image80.png"/><Relationship Id="rId5" Type="http://schemas.openxmlformats.org/officeDocument/2006/relationships/image" Target="../media/image69.png"/><Relationship Id="rId6" Type="http://schemas.openxmlformats.org/officeDocument/2006/relationships/image" Target="../media/image73.png"/><Relationship Id="rId7"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4.png"/><Relationship Id="rId4" Type="http://schemas.openxmlformats.org/officeDocument/2006/relationships/image" Target="../media/image71.png"/><Relationship Id="rId5"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hyperlink" Target="https://aws-tc-largeobjects.s3-us-west-2.amazonaws.com/ILT-TF-100-ACFNDS-20-EN/Module_2_Billing+Dashboard+v1.0.mp4" TargetMode="External"/><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8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9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aws.amazon.com/economics/" TargetMode="External"/><Relationship Id="rId4" Type="http://schemas.openxmlformats.org/officeDocument/2006/relationships/hyperlink" Target="https://calculator.aws/#/" TargetMode="External"/><Relationship Id="rId5" Type="http://schemas.openxmlformats.org/officeDocument/2006/relationships/hyperlink" Target="http://aws.amazon.com/economics/" TargetMode="External"/><Relationship Id="rId6" Type="http://schemas.openxmlformats.org/officeDocument/2006/relationships/hyperlink" Target="https://dx1572sre29wk.cloudfront.net/cost/"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0.jp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9.png"/><Relationship Id="rId7"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23.png"/><Relationship Id="rId6" Type="http://schemas.openxmlformats.org/officeDocument/2006/relationships/image" Target="../media/image35.png"/><Relationship Id="rId7" Type="http://schemas.openxmlformats.org/officeDocument/2006/relationships/image" Target="../media/image26.png"/><Relationship Id="rId8"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idx="1" type="body"/>
          </p:nvPr>
        </p:nvSpPr>
        <p:spPr>
          <a:xfrm>
            <a:off x="419100" y="26909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en-US"/>
              <a:t>AWS Academy Cloud Foundations</a:t>
            </a:r>
            <a:endParaRPr/>
          </a:p>
        </p:txBody>
      </p:sp>
      <p:sp>
        <p:nvSpPr>
          <p:cNvPr id="209" name="Google Shape;209;p25"/>
          <p:cNvSpPr txBox="1"/>
          <p:nvPr>
            <p:ph type="title"/>
          </p:nvPr>
        </p:nvSpPr>
        <p:spPr>
          <a:xfrm>
            <a:off x="419100" y="3373291"/>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Arial"/>
              <a:buNone/>
            </a:pPr>
            <a:r>
              <a:rPr lang="en-US" sz="4800"/>
              <a:t>Module 2: Cloud Economics and Billing</a:t>
            </a:r>
            <a:endParaRPr/>
          </a:p>
        </p:txBody>
      </p:sp>
      <p:sp>
        <p:nvSpPr>
          <p:cNvPr id="210" name="Google Shape;210;p25"/>
          <p:cNvSpPr txBox="1"/>
          <p:nvPr/>
        </p:nvSpPr>
        <p:spPr>
          <a:xfrm>
            <a:off x="251791" y="6480313"/>
            <a:ext cx="4108174"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900" u="none" cap="none" strike="noStrike">
                <a:solidFill>
                  <a:schemeClr val="lt1"/>
                </a:solidFill>
                <a:latin typeface="Arial"/>
                <a:ea typeface="Arial"/>
                <a:cs typeface="Arial"/>
                <a:sym typeface="Arial"/>
              </a:rPr>
              <a:t>© 2019, Amazon Web Services, Inc. or its Affiliates.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Pay even less as AWS grows</a:t>
            </a:r>
            <a:endParaRPr/>
          </a:p>
        </p:txBody>
      </p:sp>
      <p:sp>
        <p:nvSpPr>
          <p:cNvPr id="330" name="Google Shape;330;p34"/>
          <p:cNvSpPr txBox="1"/>
          <p:nvPr>
            <p:ph idx="1" type="body"/>
          </p:nvPr>
        </p:nvSpPr>
        <p:spPr>
          <a:xfrm>
            <a:off x="238539" y="1440305"/>
            <a:ext cx="9636981" cy="49133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t>As AWS grows:</a:t>
            </a:r>
            <a:endParaRPr/>
          </a:p>
          <a:p>
            <a:pPr indent="0" lvl="0" marL="0" rtl="0" algn="l">
              <a:lnSpc>
                <a:spcPct val="90000"/>
              </a:lnSpc>
              <a:spcBef>
                <a:spcPts val="1000"/>
              </a:spcBef>
              <a:spcAft>
                <a:spcPts val="0"/>
              </a:spcAft>
              <a:buClr>
                <a:schemeClr val="dk1"/>
              </a:buClr>
              <a:buSzPts val="2800"/>
              <a:buNone/>
            </a:pPr>
            <a:r>
              <a:t/>
            </a:r>
            <a:endParaRPr/>
          </a:p>
          <a:p>
            <a:pPr indent="-519113" lvl="0" marL="519113" rtl="0" algn="l">
              <a:lnSpc>
                <a:spcPct val="90000"/>
              </a:lnSpc>
              <a:spcBef>
                <a:spcPts val="1000"/>
              </a:spcBef>
              <a:spcAft>
                <a:spcPts val="0"/>
              </a:spcAft>
              <a:buClr>
                <a:schemeClr val="dk1"/>
              </a:buClr>
              <a:buSzPts val="2800"/>
              <a:buChar char="•"/>
            </a:pPr>
            <a:r>
              <a:rPr lang="en-US"/>
              <a:t>AWS focuses on lowering cost of doing business.</a:t>
            </a:r>
            <a:endParaRPr/>
          </a:p>
          <a:p>
            <a:pPr indent="-519113" lvl="0" marL="519113" rtl="0" algn="l">
              <a:lnSpc>
                <a:spcPct val="90000"/>
              </a:lnSpc>
              <a:spcBef>
                <a:spcPts val="1000"/>
              </a:spcBef>
              <a:spcAft>
                <a:spcPts val="0"/>
              </a:spcAft>
              <a:buClr>
                <a:schemeClr val="dk1"/>
              </a:buClr>
              <a:buSzPts val="2800"/>
              <a:buChar char="•"/>
            </a:pPr>
            <a:r>
              <a:rPr lang="en-US"/>
              <a:t>This practice results in AWS passing savings from economies of scale to you.</a:t>
            </a:r>
            <a:endParaRPr/>
          </a:p>
          <a:p>
            <a:pPr indent="-519113" lvl="0" marL="519113" rtl="0" algn="l">
              <a:lnSpc>
                <a:spcPct val="90000"/>
              </a:lnSpc>
              <a:spcBef>
                <a:spcPts val="1000"/>
              </a:spcBef>
              <a:spcAft>
                <a:spcPts val="0"/>
              </a:spcAft>
              <a:buClr>
                <a:schemeClr val="dk1"/>
              </a:buClr>
              <a:buSzPts val="2800"/>
              <a:buChar char="•"/>
            </a:pPr>
            <a:r>
              <a:rPr lang="en-US"/>
              <a:t>Since 2006, AWS has </a:t>
            </a:r>
            <a:r>
              <a:rPr b="1" lang="en-US">
                <a:solidFill>
                  <a:srgbClr val="4D27AA"/>
                </a:solidFill>
              </a:rPr>
              <a:t>lowered pricing 75</a:t>
            </a:r>
            <a:r>
              <a:rPr lang="en-US">
                <a:solidFill>
                  <a:srgbClr val="4D27AA"/>
                </a:solidFill>
              </a:rPr>
              <a:t> </a:t>
            </a:r>
            <a:r>
              <a:rPr lang="en-US"/>
              <a:t>times (as of September 2019).</a:t>
            </a:r>
            <a:endParaRPr/>
          </a:p>
          <a:p>
            <a:pPr indent="-519113" lvl="0" marL="519113" rtl="0" algn="l">
              <a:lnSpc>
                <a:spcPct val="90000"/>
              </a:lnSpc>
              <a:spcBef>
                <a:spcPts val="1000"/>
              </a:spcBef>
              <a:spcAft>
                <a:spcPts val="0"/>
              </a:spcAft>
              <a:buClr>
                <a:schemeClr val="dk1"/>
              </a:buClr>
              <a:buSzPts val="2800"/>
              <a:buChar char="•"/>
            </a:pPr>
            <a:r>
              <a:rPr lang="en-US"/>
              <a:t>Future higher-performing resources replace current resources for no extra charge. </a:t>
            </a:r>
            <a:endParaRPr/>
          </a:p>
          <a:p>
            <a:pPr indent="0" lvl="0" marL="0" rtl="0" algn="l">
              <a:lnSpc>
                <a:spcPct val="90000"/>
              </a:lnSpc>
              <a:spcBef>
                <a:spcPts val="1000"/>
              </a:spcBef>
              <a:spcAft>
                <a:spcPts val="0"/>
              </a:spcAft>
              <a:buClr>
                <a:schemeClr val="dk1"/>
              </a:buClr>
              <a:buSzPts val="2800"/>
              <a:buNone/>
            </a:pPr>
            <a:r>
              <a:t/>
            </a:r>
            <a:endParaRPr/>
          </a:p>
        </p:txBody>
      </p:sp>
      <p:pic>
        <p:nvPicPr>
          <p:cNvPr descr="two arrows pointing in opposite directions." id="331" name="Google Shape;331;p34"/>
          <p:cNvPicPr preferRelativeResize="0"/>
          <p:nvPr/>
        </p:nvPicPr>
        <p:blipFill rotWithShape="1">
          <a:blip r:embed="rId3">
            <a:alphaModFix/>
          </a:blip>
          <a:srcRect b="14764" l="4869" r="4929" t="13516"/>
          <a:stretch/>
        </p:blipFill>
        <p:spPr>
          <a:xfrm>
            <a:off x="9875520" y="1463040"/>
            <a:ext cx="2057400" cy="1635802"/>
          </a:xfrm>
          <a:prstGeom prst="rect">
            <a:avLst/>
          </a:prstGeom>
          <a:noFill/>
          <a:ln>
            <a:noFill/>
          </a:ln>
        </p:spPr>
      </p:pic>
      <p:sp>
        <p:nvSpPr>
          <p:cNvPr id="332" name="Google Shape;332;p3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333" name="Google Shape;333;p3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Custom pricing</a:t>
            </a:r>
            <a:endParaRPr/>
          </a:p>
        </p:txBody>
      </p:sp>
      <p:sp>
        <p:nvSpPr>
          <p:cNvPr id="339" name="Google Shape;339;p35"/>
          <p:cNvSpPr/>
          <p:nvPr/>
        </p:nvSpPr>
        <p:spPr>
          <a:xfrm>
            <a:off x="1417320" y="1795774"/>
            <a:ext cx="8458200" cy="2793077"/>
          </a:xfrm>
          <a:prstGeom prst="roundRect">
            <a:avLst>
              <a:gd fmla="val 12820" name="adj"/>
            </a:avLst>
          </a:prstGeom>
          <a:solidFill>
            <a:schemeClr val="lt1"/>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chemeClr val="dk1"/>
              </a:solidFill>
              <a:latin typeface="Arial"/>
              <a:ea typeface="Arial"/>
              <a:cs typeface="Arial"/>
              <a:sym typeface="Arial"/>
            </a:endParaRPr>
          </a:p>
        </p:txBody>
      </p:sp>
      <p:sp>
        <p:nvSpPr>
          <p:cNvPr id="340" name="Google Shape;340;p35"/>
          <p:cNvSpPr txBox="1"/>
          <p:nvPr/>
        </p:nvSpPr>
        <p:spPr>
          <a:xfrm>
            <a:off x="1672406" y="1971669"/>
            <a:ext cx="8140700" cy="2616200"/>
          </a:xfrm>
          <a:prstGeom prst="rect">
            <a:avLst/>
          </a:prstGeom>
          <a:noFill/>
          <a:ln>
            <a:noFill/>
          </a:ln>
        </p:spPr>
        <p:txBody>
          <a:bodyPr anchorCtr="0" anchor="t" bIns="45700" lIns="91425" spcFirstLastPara="1" rIns="91425" wrap="square" tIns="45700">
            <a:normAutofit/>
          </a:bodyPr>
          <a:lstStyle/>
          <a:p>
            <a:pPr indent="-460375" lvl="0" marL="460375" marR="0" rtl="0" algn="l">
              <a:lnSpc>
                <a:spcPct val="90000"/>
              </a:lnSpc>
              <a:spcBef>
                <a:spcPts val="0"/>
              </a:spcBef>
              <a:spcAft>
                <a:spcPts val="0"/>
              </a:spcAft>
              <a:buClr>
                <a:schemeClr val="dk1"/>
              </a:buClr>
              <a:buSzPts val="2800"/>
              <a:buFont typeface="Arial"/>
              <a:buChar char="•"/>
            </a:pPr>
            <a:r>
              <a:rPr b="0" i="0" lang="en-US" sz="2800">
                <a:solidFill>
                  <a:schemeClr val="dk1"/>
                </a:solidFill>
                <a:latin typeface="Arial"/>
                <a:ea typeface="Arial"/>
                <a:cs typeface="Arial"/>
                <a:sym typeface="Arial"/>
              </a:rPr>
              <a:t>Meet varying needs through custom pricing.</a:t>
            </a:r>
            <a:endParaRPr/>
          </a:p>
          <a:p>
            <a:pPr indent="-460375" lvl="0" marL="460375" marR="0" rtl="0" algn="l">
              <a:lnSpc>
                <a:spcPct val="90000"/>
              </a:lnSpc>
              <a:spcBef>
                <a:spcPts val="1000"/>
              </a:spcBef>
              <a:spcAft>
                <a:spcPts val="0"/>
              </a:spcAft>
              <a:buClr>
                <a:schemeClr val="dk1"/>
              </a:buClr>
              <a:buSzPts val="2800"/>
              <a:buFont typeface="Arial"/>
              <a:buChar char="•"/>
            </a:pPr>
            <a:r>
              <a:rPr b="0" i="0" lang="en-US" sz="2800">
                <a:solidFill>
                  <a:schemeClr val="dk1"/>
                </a:solidFill>
                <a:latin typeface="Arial"/>
                <a:ea typeface="Arial"/>
                <a:cs typeface="Arial"/>
                <a:sym typeface="Arial"/>
              </a:rPr>
              <a:t>Available for high-volume projects with unique </a:t>
            </a:r>
            <a:br>
              <a:rPr b="0" i="0" lang="en-US" sz="2800">
                <a:solidFill>
                  <a:schemeClr val="dk1"/>
                </a:solidFill>
                <a:latin typeface="Arial"/>
                <a:ea typeface="Arial"/>
                <a:cs typeface="Arial"/>
                <a:sym typeface="Arial"/>
              </a:rPr>
            </a:br>
            <a:r>
              <a:rPr b="0" i="0" lang="en-US" sz="2800">
                <a:solidFill>
                  <a:schemeClr val="dk1"/>
                </a:solidFill>
                <a:latin typeface="Arial"/>
                <a:ea typeface="Arial"/>
                <a:cs typeface="Arial"/>
                <a:sym typeface="Arial"/>
              </a:rPr>
              <a:t>requirements.</a:t>
            </a:r>
            <a:endParaRPr/>
          </a:p>
          <a:p>
            <a:pPr indent="0" lvl="0" marL="0" marR="0" rtl="0" algn="l">
              <a:lnSpc>
                <a:spcPct val="90000"/>
              </a:lnSpc>
              <a:spcBef>
                <a:spcPts val="1000"/>
              </a:spcBef>
              <a:spcAft>
                <a:spcPts val="0"/>
              </a:spcAft>
              <a:buClr>
                <a:schemeClr val="dk1"/>
              </a:buClr>
              <a:buSzPts val="2800"/>
              <a:buFont typeface="Arial"/>
              <a:buNone/>
            </a:pPr>
            <a:r>
              <a:t/>
            </a:r>
            <a:endParaRPr b="0" i="0" sz="2800">
              <a:solidFill>
                <a:schemeClr val="dk1"/>
              </a:solidFill>
              <a:latin typeface="Arial"/>
              <a:ea typeface="Arial"/>
              <a:cs typeface="Arial"/>
              <a:sym typeface="Arial"/>
            </a:endParaRPr>
          </a:p>
        </p:txBody>
      </p:sp>
      <p:pic>
        <p:nvPicPr>
          <p:cNvPr descr="a building." id="341" name="Google Shape;341;p35"/>
          <p:cNvPicPr preferRelativeResize="0"/>
          <p:nvPr/>
        </p:nvPicPr>
        <p:blipFill rotWithShape="1">
          <a:blip r:embed="rId3">
            <a:alphaModFix/>
          </a:blip>
          <a:srcRect b="5052" l="19644" r="20104" t="4916"/>
          <a:stretch/>
        </p:blipFill>
        <p:spPr>
          <a:xfrm>
            <a:off x="7755706" y="3226626"/>
            <a:ext cx="2057400" cy="3074276"/>
          </a:xfrm>
          <a:prstGeom prst="rect">
            <a:avLst/>
          </a:prstGeom>
          <a:noFill/>
          <a:ln>
            <a:noFill/>
          </a:ln>
        </p:spPr>
      </p:pic>
      <p:sp>
        <p:nvSpPr>
          <p:cNvPr id="342" name="Google Shape;342;p3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343" name="Google Shape;343;p3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AWS Free Tier</a:t>
            </a:r>
            <a:endParaRPr/>
          </a:p>
        </p:txBody>
      </p:sp>
      <p:sp>
        <p:nvSpPr>
          <p:cNvPr id="349" name="Google Shape;349;p36"/>
          <p:cNvSpPr txBox="1"/>
          <p:nvPr/>
        </p:nvSpPr>
        <p:spPr>
          <a:xfrm>
            <a:off x="537409" y="1343253"/>
            <a:ext cx="11117182" cy="1071062"/>
          </a:xfrm>
          <a:prstGeom prst="rect">
            <a:avLst/>
          </a:prstGeom>
          <a:noFill/>
          <a:ln>
            <a:noFill/>
          </a:ln>
        </p:spPr>
        <p:txBody>
          <a:bodyPr anchorCtr="0" anchor="t" bIns="146300" lIns="182875" spcFirstLastPara="1" rIns="182875" wrap="square" tIns="146300">
            <a:spAutoFit/>
          </a:bodyPr>
          <a:lstStyle/>
          <a:p>
            <a:pPr indent="0" lvl="0" marL="0" marR="0" rtl="0" algn="ctr">
              <a:lnSpc>
                <a:spcPct val="90000"/>
              </a:lnSpc>
              <a:spcBef>
                <a:spcPts val="0"/>
              </a:spcBef>
              <a:spcAft>
                <a:spcPts val="0"/>
              </a:spcAft>
              <a:buNone/>
            </a:pPr>
            <a:r>
              <a:rPr lang="en-US" sz="2800">
                <a:solidFill>
                  <a:schemeClr val="dk1"/>
                </a:solidFill>
                <a:latin typeface="Arial"/>
                <a:ea typeface="Arial"/>
                <a:cs typeface="Arial"/>
                <a:sym typeface="Arial"/>
              </a:rPr>
              <a:t>Enables you to gain free hands-on experience with the AWS platform, products, and services. Free for 1 year for new customers.</a:t>
            </a:r>
            <a:endParaRPr sz="2800">
              <a:solidFill>
                <a:schemeClr val="dk1"/>
              </a:solidFill>
              <a:latin typeface="Arial"/>
              <a:ea typeface="Arial"/>
              <a:cs typeface="Arial"/>
              <a:sym typeface="Arial"/>
            </a:endParaRPr>
          </a:p>
        </p:txBody>
      </p:sp>
      <p:grpSp>
        <p:nvGrpSpPr>
          <p:cNvPr descr="steps for signing up for AWS free tier." id="350" name="Google Shape;350;p36"/>
          <p:cNvGrpSpPr/>
          <p:nvPr/>
        </p:nvGrpSpPr>
        <p:grpSpPr>
          <a:xfrm>
            <a:off x="563096" y="2715306"/>
            <a:ext cx="11065809" cy="3138292"/>
            <a:chOff x="492476" y="2715306"/>
            <a:chExt cx="11065809" cy="3138292"/>
          </a:xfrm>
        </p:grpSpPr>
        <p:sp>
          <p:nvSpPr>
            <p:cNvPr id="351" name="Google Shape;351;p36"/>
            <p:cNvSpPr/>
            <p:nvPr/>
          </p:nvSpPr>
          <p:spPr>
            <a:xfrm>
              <a:off x="492476" y="2715307"/>
              <a:ext cx="3431072" cy="3138291"/>
            </a:xfrm>
            <a:prstGeom prst="roundRect">
              <a:avLst>
                <a:gd fmla="val 12086" name="adj"/>
              </a:avLst>
            </a:prstGeom>
            <a:solidFill>
              <a:schemeClr val="lt1"/>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chemeClr val="dk1"/>
                </a:solidFill>
                <a:latin typeface="Arial"/>
                <a:ea typeface="Arial"/>
                <a:cs typeface="Arial"/>
                <a:sym typeface="Arial"/>
              </a:endParaRPr>
            </a:p>
          </p:txBody>
        </p:sp>
        <p:pic>
          <p:nvPicPr>
            <p:cNvPr descr="1. Sign up for an AWS account." id="352" name="Google Shape;352;p36"/>
            <p:cNvPicPr preferRelativeResize="0"/>
            <p:nvPr/>
          </p:nvPicPr>
          <p:blipFill rotWithShape="1">
            <a:blip r:embed="rId3">
              <a:alphaModFix/>
            </a:blip>
            <a:srcRect b="12470" l="0" r="30040" t="0"/>
            <a:stretch/>
          </p:blipFill>
          <p:spPr>
            <a:xfrm>
              <a:off x="1284790" y="2715306"/>
              <a:ext cx="2425574" cy="2176009"/>
            </a:xfrm>
            <a:prstGeom prst="rect">
              <a:avLst/>
            </a:prstGeom>
            <a:noFill/>
            <a:ln>
              <a:noFill/>
            </a:ln>
          </p:spPr>
        </p:pic>
        <p:sp>
          <p:nvSpPr>
            <p:cNvPr id="353" name="Google Shape;353;p36"/>
            <p:cNvSpPr txBox="1"/>
            <p:nvPr/>
          </p:nvSpPr>
          <p:spPr>
            <a:xfrm>
              <a:off x="1093942" y="4891315"/>
              <a:ext cx="2349040" cy="960263"/>
            </a:xfrm>
            <a:prstGeom prst="rect">
              <a:avLst/>
            </a:prstGeom>
            <a:noFill/>
            <a:ln>
              <a:noFill/>
            </a:ln>
          </p:spPr>
          <p:txBody>
            <a:bodyPr anchorCtr="0" anchor="t" bIns="146300" lIns="182875" spcFirstLastPara="1" rIns="182875" wrap="square" tIns="146300">
              <a:spAutoFit/>
            </a:bodyPr>
            <a:lstStyle/>
            <a:p>
              <a:pPr indent="0" lvl="0" marL="0" marR="0" rtl="0" algn="ctr">
                <a:lnSpc>
                  <a:spcPct val="90000"/>
                </a:lnSpc>
                <a:spcBef>
                  <a:spcPts val="0"/>
                </a:spcBef>
                <a:spcAft>
                  <a:spcPts val="0"/>
                </a:spcAft>
                <a:buNone/>
              </a:pPr>
              <a:r>
                <a:rPr b="1" lang="en-US" sz="2400">
                  <a:solidFill>
                    <a:schemeClr val="dk1"/>
                  </a:solidFill>
                  <a:latin typeface="Arial"/>
                  <a:ea typeface="Arial"/>
                  <a:cs typeface="Arial"/>
                  <a:sym typeface="Arial"/>
                </a:rPr>
                <a:t>Sign up for an </a:t>
              </a:r>
              <a:br>
                <a:rPr b="1" lang="en-US" sz="2400">
                  <a:solidFill>
                    <a:schemeClr val="dk1"/>
                  </a:solidFill>
                  <a:latin typeface="Arial"/>
                  <a:ea typeface="Arial"/>
                  <a:cs typeface="Arial"/>
                  <a:sym typeface="Arial"/>
                </a:rPr>
              </a:br>
              <a:r>
                <a:rPr b="1" lang="en-US" sz="2400">
                  <a:solidFill>
                    <a:schemeClr val="dk1"/>
                  </a:solidFill>
                  <a:latin typeface="Arial"/>
                  <a:ea typeface="Arial"/>
                  <a:cs typeface="Arial"/>
                  <a:sym typeface="Arial"/>
                </a:rPr>
                <a:t>AWS account</a:t>
              </a:r>
              <a:endParaRPr/>
            </a:p>
          </p:txBody>
        </p:sp>
        <p:sp>
          <p:nvSpPr>
            <p:cNvPr id="354" name="Google Shape;354;p36"/>
            <p:cNvSpPr/>
            <p:nvPr/>
          </p:nvSpPr>
          <p:spPr>
            <a:xfrm>
              <a:off x="4335624" y="2715307"/>
              <a:ext cx="3431072" cy="3138291"/>
            </a:xfrm>
            <a:prstGeom prst="roundRect">
              <a:avLst>
                <a:gd fmla="val 12086" name="adj"/>
              </a:avLst>
            </a:prstGeom>
            <a:solidFill>
              <a:schemeClr val="lt1"/>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chemeClr val="dk1"/>
                </a:solidFill>
                <a:latin typeface="Arial"/>
                <a:ea typeface="Arial"/>
                <a:cs typeface="Arial"/>
                <a:sym typeface="Arial"/>
              </a:endParaRPr>
            </a:p>
          </p:txBody>
        </p:sp>
        <p:pic>
          <p:nvPicPr>
            <p:cNvPr descr="2. Learn with 10 minute tutorials." id="355" name="Google Shape;355;p36"/>
            <p:cNvPicPr preferRelativeResize="0"/>
            <p:nvPr/>
          </p:nvPicPr>
          <p:blipFill rotWithShape="1">
            <a:blip r:embed="rId4">
              <a:alphaModFix/>
            </a:blip>
            <a:srcRect b="10374" l="0" r="29102" t="0"/>
            <a:stretch/>
          </p:blipFill>
          <p:spPr>
            <a:xfrm>
              <a:off x="5094237" y="2715307"/>
              <a:ext cx="2458104" cy="2219552"/>
            </a:xfrm>
            <a:prstGeom prst="rect">
              <a:avLst/>
            </a:prstGeom>
            <a:noFill/>
            <a:ln>
              <a:noFill/>
            </a:ln>
          </p:spPr>
        </p:pic>
        <p:sp>
          <p:nvSpPr>
            <p:cNvPr id="356" name="Google Shape;356;p36"/>
            <p:cNvSpPr txBox="1"/>
            <p:nvPr/>
          </p:nvSpPr>
          <p:spPr>
            <a:xfrm>
              <a:off x="4731271" y="4891315"/>
              <a:ext cx="2515753" cy="960263"/>
            </a:xfrm>
            <a:prstGeom prst="rect">
              <a:avLst/>
            </a:prstGeom>
            <a:noFill/>
            <a:ln>
              <a:noFill/>
            </a:ln>
          </p:spPr>
          <p:txBody>
            <a:bodyPr anchorCtr="0" anchor="t" bIns="146300" lIns="182875" spcFirstLastPara="1" rIns="182875" wrap="square" tIns="146300">
              <a:spAutoFit/>
            </a:bodyPr>
            <a:lstStyle/>
            <a:p>
              <a:pPr indent="0" lvl="0" marL="0" marR="0" rtl="0" algn="ctr">
                <a:lnSpc>
                  <a:spcPct val="90000"/>
                </a:lnSpc>
                <a:spcBef>
                  <a:spcPts val="0"/>
                </a:spcBef>
                <a:spcAft>
                  <a:spcPts val="0"/>
                </a:spcAft>
                <a:buNone/>
              </a:pPr>
              <a:r>
                <a:rPr b="1" lang="en-US" sz="2400">
                  <a:solidFill>
                    <a:schemeClr val="dk1"/>
                  </a:solidFill>
                  <a:latin typeface="Arial"/>
                  <a:ea typeface="Arial"/>
                  <a:cs typeface="Arial"/>
                  <a:sym typeface="Arial"/>
                </a:rPr>
                <a:t>Learn with 10-</a:t>
              </a:r>
              <a:br>
                <a:rPr b="1" lang="en-US" sz="2400">
                  <a:solidFill>
                    <a:schemeClr val="dk1"/>
                  </a:solidFill>
                  <a:latin typeface="Arial"/>
                  <a:ea typeface="Arial"/>
                  <a:cs typeface="Arial"/>
                  <a:sym typeface="Arial"/>
                </a:rPr>
              </a:br>
              <a:r>
                <a:rPr b="1" lang="en-US" sz="2400">
                  <a:solidFill>
                    <a:schemeClr val="dk1"/>
                  </a:solidFill>
                  <a:latin typeface="Arial"/>
                  <a:ea typeface="Arial"/>
                  <a:cs typeface="Arial"/>
                  <a:sym typeface="Arial"/>
                </a:rPr>
                <a:t>minute tutorials</a:t>
              </a:r>
              <a:endParaRPr/>
            </a:p>
          </p:txBody>
        </p:sp>
        <p:sp>
          <p:nvSpPr>
            <p:cNvPr id="357" name="Google Shape;357;p36"/>
            <p:cNvSpPr/>
            <p:nvPr/>
          </p:nvSpPr>
          <p:spPr>
            <a:xfrm>
              <a:off x="8127213" y="2715307"/>
              <a:ext cx="3431072" cy="3138291"/>
            </a:xfrm>
            <a:prstGeom prst="roundRect">
              <a:avLst>
                <a:gd fmla="val 12086" name="adj"/>
              </a:avLst>
            </a:prstGeom>
            <a:solidFill>
              <a:schemeClr val="lt1"/>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chemeClr val="dk1"/>
                </a:solidFill>
                <a:latin typeface="Arial"/>
                <a:ea typeface="Arial"/>
                <a:cs typeface="Arial"/>
                <a:sym typeface="Arial"/>
              </a:endParaRPr>
            </a:p>
          </p:txBody>
        </p:sp>
        <p:pic>
          <p:nvPicPr>
            <p:cNvPr descr="3. Learn with 10 minute tutorials." id="358" name="Google Shape;358;p36"/>
            <p:cNvPicPr preferRelativeResize="0"/>
            <p:nvPr/>
          </p:nvPicPr>
          <p:blipFill rotWithShape="1">
            <a:blip r:embed="rId5">
              <a:alphaModFix/>
            </a:blip>
            <a:srcRect b="11548" l="0" r="21836" t="0"/>
            <a:stretch/>
          </p:blipFill>
          <p:spPr>
            <a:xfrm>
              <a:off x="8848247" y="2715306"/>
              <a:ext cx="2710037" cy="2190524"/>
            </a:xfrm>
            <a:prstGeom prst="rect">
              <a:avLst/>
            </a:prstGeom>
            <a:noFill/>
            <a:ln>
              <a:noFill/>
            </a:ln>
          </p:spPr>
        </p:pic>
        <p:sp>
          <p:nvSpPr>
            <p:cNvPr id="359" name="Google Shape;359;p36"/>
            <p:cNvSpPr txBox="1"/>
            <p:nvPr/>
          </p:nvSpPr>
          <p:spPr>
            <a:xfrm>
              <a:off x="8744371" y="4891315"/>
              <a:ext cx="2196756" cy="960263"/>
            </a:xfrm>
            <a:prstGeom prst="rect">
              <a:avLst/>
            </a:prstGeom>
            <a:noFill/>
            <a:ln>
              <a:noFill/>
            </a:ln>
          </p:spPr>
          <p:txBody>
            <a:bodyPr anchorCtr="0" anchor="t" bIns="146300" lIns="182875" spcFirstLastPara="1" rIns="182875" wrap="square" tIns="146300">
              <a:spAutoFit/>
            </a:bodyPr>
            <a:lstStyle/>
            <a:p>
              <a:pPr indent="0" lvl="0" marL="0" marR="0" rtl="0" algn="ctr">
                <a:lnSpc>
                  <a:spcPct val="90000"/>
                </a:lnSpc>
                <a:spcBef>
                  <a:spcPts val="0"/>
                </a:spcBef>
                <a:spcAft>
                  <a:spcPts val="0"/>
                </a:spcAft>
                <a:buNone/>
              </a:pPr>
              <a:r>
                <a:rPr b="1" lang="en-US" sz="2400">
                  <a:solidFill>
                    <a:schemeClr val="dk1"/>
                  </a:solidFill>
                  <a:latin typeface="Arial"/>
                  <a:ea typeface="Arial"/>
                  <a:cs typeface="Arial"/>
                  <a:sym typeface="Arial"/>
                </a:rPr>
                <a:t>Start building</a:t>
              </a:r>
              <a:br>
                <a:rPr b="1" lang="en-US" sz="2400">
                  <a:solidFill>
                    <a:schemeClr val="dk1"/>
                  </a:solidFill>
                  <a:latin typeface="Arial"/>
                  <a:ea typeface="Arial"/>
                  <a:cs typeface="Arial"/>
                  <a:sym typeface="Arial"/>
                </a:rPr>
              </a:br>
              <a:r>
                <a:rPr b="1" lang="en-US" sz="2400">
                  <a:solidFill>
                    <a:schemeClr val="dk1"/>
                  </a:solidFill>
                  <a:latin typeface="Arial"/>
                  <a:ea typeface="Arial"/>
                  <a:cs typeface="Arial"/>
                  <a:sym typeface="Arial"/>
                </a:rPr>
                <a:t>with AWS</a:t>
              </a:r>
              <a:endParaRPr/>
            </a:p>
          </p:txBody>
        </p:sp>
      </p:grpSp>
      <p:sp>
        <p:nvSpPr>
          <p:cNvPr id="360" name="Google Shape;360;p3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361" name="Google Shape;361;p3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Services with no charge</a:t>
            </a:r>
            <a:endParaRPr/>
          </a:p>
        </p:txBody>
      </p:sp>
      <p:grpSp>
        <p:nvGrpSpPr>
          <p:cNvPr descr="services with no charge." id="367" name="Google Shape;367;p37"/>
          <p:cNvGrpSpPr/>
          <p:nvPr/>
        </p:nvGrpSpPr>
        <p:grpSpPr>
          <a:xfrm>
            <a:off x="3362037" y="1391786"/>
            <a:ext cx="5546732" cy="4828039"/>
            <a:chOff x="3362037" y="1391786"/>
            <a:chExt cx="5546732" cy="4828039"/>
          </a:xfrm>
        </p:grpSpPr>
        <p:sp>
          <p:nvSpPr>
            <p:cNvPr descr="Services with no charge." id="368" name="Google Shape;368;p37"/>
            <p:cNvSpPr/>
            <p:nvPr/>
          </p:nvSpPr>
          <p:spPr>
            <a:xfrm>
              <a:off x="3362037" y="1391786"/>
              <a:ext cx="5183830" cy="4768239"/>
            </a:xfrm>
            <a:prstGeom prst="roundRect">
              <a:avLst>
                <a:gd fmla="val 10132" name="adj"/>
              </a:avLst>
            </a:prstGeom>
            <a:solidFill>
              <a:schemeClr val="lt1"/>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chemeClr val="dk1"/>
                </a:solidFill>
                <a:latin typeface="Arial"/>
                <a:ea typeface="Arial"/>
                <a:cs typeface="Arial"/>
                <a:sym typeface="Arial"/>
              </a:endParaRPr>
            </a:p>
          </p:txBody>
        </p:sp>
        <p:sp>
          <p:nvSpPr>
            <p:cNvPr id="369" name="Google Shape;369;p37"/>
            <p:cNvSpPr txBox="1"/>
            <p:nvPr/>
          </p:nvSpPr>
          <p:spPr>
            <a:xfrm>
              <a:off x="4457193" y="1492250"/>
              <a:ext cx="4451576" cy="4727575"/>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200000"/>
                </a:lnSpc>
                <a:spcBef>
                  <a:spcPts val="0"/>
                </a:spcBef>
                <a:spcAft>
                  <a:spcPts val="0"/>
                </a:spcAft>
                <a:buClr>
                  <a:schemeClr val="dk1"/>
                </a:buClr>
                <a:buSzPct val="100000"/>
                <a:buFont typeface="Arial"/>
                <a:buNone/>
              </a:pPr>
              <a:r>
                <a:rPr b="0" i="0" lang="en-US" sz="2800">
                  <a:solidFill>
                    <a:schemeClr val="dk1"/>
                  </a:solidFill>
                  <a:latin typeface="Arial"/>
                  <a:ea typeface="Arial"/>
                  <a:cs typeface="Arial"/>
                  <a:sym typeface="Arial"/>
                </a:rPr>
                <a:t>Amazon VPC</a:t>
              </a:r>
              <a:endParaRPr/>
            </a:p>
            <a:p>
              <a:pPr indent="0" lvl="0" marL="0" marR="0" rtl="0" algn="l">
                <a:lnSpc>
                  <a:spcPct val="200000"/>
                </a:lnSpc>
                <a:spcBef>
                  <a:spcPts val="1000"/>
                </a:spcBef>
                <a:spcAft>
                  <a:spcPts val="0"/>
                </a:spcAft>
                <a:buClr>
                  <a:schemeClr val="dk1"/>
                </a:buClr>
                <a:buSzPct val="100000"/>
                <a:buFont typeface="Arial"/>
                <a:buNone/>
              </a:pPr>
              <a:r>
                <a:rPr b="0" i="0" lang="en-US" sz="2800">
                  <a:solidFill>
                    <a:schemeClr val="dk1"/>
                  </a:solidFill>
                  <a:latin typeface="Arial"/>
                  <a:ea typeface="Arial"/>
                  <a:cs typeface="Arial"/>
                  <a:sym typeface="Arial"/>
                </a:rPr>
                <a:t>Elastic Beanstalk**</a:t>
              </a:r>
              <a:endParaRPr/>
            </a:p>
            <a:p>
              <a:pPr indent="0" lvl="0" marL="0" marR="0" rtl="0" algn="l">
                <a:lnSpc>
                  <a:spcPct val="200000"/>
                </a:lnSpc>
                <a:spcBef>
                  <a:spcPts val="1000"/>
                </a:spcBef>
                <a:spcAft>
                  <a:spcPts val="0"/>
                </a:spcAft>
                <a:buClr>
                  <a:schemeClr val="dk1"/>
                </a:buClr>
                <a:buSzPct val="100000"/>
                <a:buFont typeface="Arial"/>
                <a:buNone/>
              </a:pPr>
              <a:r>
                <a:rPr b="0" i="0" lang="en-US" sz="2800">
                  <a:solidFill>
                    <a:schemeClr val="dk1"/>
                  </a:solidFill>
                  <a:latin typeface="Arial"/>
                  <a:ea typeface="Arial"/>
                  <a:cs typeface="Arial"/>
                  <a:sym typeface="Arial"/>
                </a:rPr>
                <a:t>Auto Scaling**</a:t>
              </a:r>
              <a:endParaRPr/>
            </a:p>
            <a:p>
              <a:pPr indent="0" lvl="0" marL="0" marR="0" rtl="0" algn="l">
                <a:lnSpc>
                  <a:spcPct val="200000"/>
                </a:lnSpc>
                <a:spcBef>
                  <a:spcPts val="1000"/>
                </a:spcBef>
                <a:spcAft>
                  <a:spcPts val="0"/>
                </a:spcAft>
                <a:buClr>
                  <a:schemeClr val="dk1"/>
                </a:buClr>
                <a:buSzPct val="100000"/>
                <a:buFont typeface="Arial"/>
                <a:buNone/>
              </a:pPr>
              <a:r>
                <a:rPr b="0" i="0" lang="en-US" sz="2800">
                  <a:solidFill>
                    <a:schemeClr val="dk1"/>
                  </a:solidFill>
                  <a:latin typeface="Arial"/>
                  <a:ea typeface="Arial"/>
                  <a:cs typeface="Arial"/>
                  <a:sym typeface="Arial"/>
                </a:rPr>
                <a:t>AWS CloudFormation**</a:t>
              </a:r>
              <a:endParaRPr/>
            </a:p>
            <a:p>
              <a:pPr indent="0" lvl="0" marL="0" marR="0" rtl="0" algn="l">
                <a:lnSpc>
                  <a:spcPct val="85000"/>
                </a:lnSpc>
                <a:spcBef>
                  <a:spcPts val="1000"/>
                </a:spcBef>
                <a:spcAft>
                  <a:spcPts val="0"/>
                </a:spcAft>
                <a:buClr>
                  <a:schemeClr val="dk1"/>
                </a:buClr>
                <a:buSzPct val="100000"/>
                <a:buFont typeface="Arial"/>
                <a:buNone/>
              </a:pPr>
              <a:br>
                <a:rPr b="0" i="0" lang="en-US" sz="2800">
                  <a:solidFill>
                    <a:schemeClr val="dk1"/>
                  </a:solidFill>
                  <a:latin typeface="Arial"/>
                  <a:ea typeface="Arial"/>
                  <a:cs typeface="Arial"/>
                  <a:sym typeface="Arial"/>
                </a:rPr>
              </a:br>
              <a:r>
                <a:rPr b="0" i="0" lang="en-US" sz="2800">
                  <a:solidFill>
                    <a:schemeClr val="dk1"/>
                  </a:solidFill>
                  <a:latin typeface="Arial"/>
                  <a:ea typeface="Arial"/>
                  <a:cs typeface="Arial"/>
                  <a:sym typeface="Arial"/>
                </a:rPr>
                <a:t>AWS Identity and Access Management (IAM)</a:t>
              </a:r>
              <a:endParaRPr/>
            </a:p>
          </p:txBody>
        </p:sp>
        <p:pic>
          <p:nvPicPr>
            <p:cNvPr descr="Amazon VPC icon." id="370" name="Google Shape;370;p37"/>
            <p:cNvPicPr preferRelativeResize="0"/>
            <p:nvPr/>
          </p:nvPicPr>
          <p:blipFill rotWithShape="1">
            <a:blip r:embed="rId3">
              <a:alphaModFix/>
            </a:blip>
            <a:srcRect b="0" l="0" r="0" t="0"/>
            <a:stretch/>
          </p:blipFill>
          <p:spPr>
            <a:xfrm>
              <a:off x="3684588" y="1645126"/>
              <a:ext cx="711200" cy="711200"/>
            </a:xfrm>
            <a:prstGeom prst="rect">
              <a:avLst/>
            </a:prstGeom>
            <a:noFill/>
            <a:ln>
              <a:noFill/>
            </a:ln>
          </p:spPr>
        </p:pic>
        <p:pic>
          <p:nvPicPr>
            <p:cNvPr descr="Elastic Beanstalk icon." id="371" name="Google Shape;371;p37"/>
            <p:cNvPicPr preferRelativeResize="0"/>
            <p:nvPr/>
          </p:nvPicPr>
          <p:blipFill rotWithShape="1">
            <a:blip r:embed="rId4">
              <a:alphaModFix/>
            </a:blip>
            <a:srcRect b="0" l="0" r="0" t="0"/>
            <a:stretch/>
          </p:blipFill>
          <p:spPr>
            <a:xfrm>
              <a:off x="3684588" y="2582346"/>
              <a:ext cx="711200" cy="711200"/>
            </a:xfrm>
            <a:prstGeom prst="rect">
              <a:avLst/>
            </a:prstGeom>
            <a:noFill/>
            <a:ln>
              <a:noFill/>
            </a:ln>
          </p:spPr>
        </p:pic>
        <p:pic>
          <p:nvPicPr>
            <p:cNvPr descr="Auto Scaling icon." id="372" name="Google Shape;372;p37"/>
            <p:cNvPicPr preferRelativeResize="0"/>
            <p:nvPr/>
          </p:nvPicPr>
          <p:blipFill rotWithShape="1">
            <a:blip r:embed="rId5">
              <a:alphaModFix/>
            </a:blip>
            <a:srcRect b="0" l="0" r="0" t="0"/>
            <a:stretch/>
          </p:blipFill>
          <p:spPr>
            <a:xfrm>
              <a:off x="3799436" y="3529314"/>
              <a:ext cx="469900" cy="469900"/>
            </a:xfrm>
            <a:prstGeom prst="rect">
              <a:avLst/>
            </a:prstGeom>
            <a:noFill/>
            <a:ln>
              <a:noFill/>
            </a:ln>
          </p:spPr>
        </p:pic>
        <p:pic>
          <p:nvPicPr>
            <p:cNvPr descr="AWS Cloud Formation icon." id="373" name="Google Shape;373;p37"/>
            <p:cNvPicPr preferRelativeResize="0"/>
            <p:nvPr/>
          </p:nvPicPr>
          <p:blipFill rotWithShape="1">
            <a:blip r:embed="rId6">
              <a:alphaModFix/>
            </a:blip>
            <a:srcRect b="0" l="0" r="0" t="0"/>
            <a:stretch/>
          </p:blipFill>
          <p:spPr>
            <a:xfrm>
              <a:off x="3684588" y="4298888"/>
              <a:ext cx="711200" cy="711200"/>
            </a:xfrm>
            <a:prstGeom prst="rect">
              <a:avLst/>
            </a:prstGeom>
            <a:noFill/>
            <a:ln>
              <a:noFill/>
            </a:ln>
          </p:spPr>
        </p:pic>
        <p:pic>
          <p:nvPicPr>
            <p:cNvPr id="374" name="Google Shape;374;p37"/>
            <p:cNvPicPr preferRelativeResize="0"/>
            <p:nvPr/>
          </p:nvPicPr>
          <p:blipFill rotWithShape="1">
            <a:blip r:embed="rId7">
              <a:alphaModFix/>
            </a:blip>
            <a:srcRect b="0" l="0" r="0" t="0"/>
            <a:stretch/>
          </p:blipFill>
          <p:spPr>
            <a:xfrm>
              <a:off x="3678786" y="5236108"/>
              <a:ext cx="711200" cy="711200"/>
            </a:xfrm>
            <a:prstGeom prst="rect">
              <a:avLst/>
            </a:prstGeom>
            <a:noFill/>
            <a:ln>
              <a:noFill/>
            </a:ln>
          </p:spPr>
        </p:pic>
      </p:grpSp>
      <p:sp>
        <p:nvSpPr>
          <p:cNvPr id="375" name="Google Shape;375;p37"/>
          <p:cNvSpPr/>
          <p:nvPr/>
        </p:nvSpPr>
        <p:spPr>
          <a:xfrm>
            <a:off x="8673340" y="5347143"/>
            <a:ext cx="3104132"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r>
              <a:rPr b="1" lang="en-US" sz="1800">
                <a:solidFill>
                  <a:schemeClr val="dk1"/>
                </a:solidFill>
                <a:latin typeface="Arial"/>
                <a:ea typeface="Arial"/>
                <a:cs typeface="Arial"/>
                <a:sym typeface="Arial"/>
              </a:rPr>
              <a:t>Note</a:t>
            </a:r>
            <a:r>
              <a:rPr lang="en-US" sz="1800">
                <a:solidFill>
                  <a:schemeClr val="dk1"/>
                </a:solidFill>
                <a:latin typeface="Arial"/>
                <a:ea typeface="Arial"/>
                <a:cs typeface="Arial"/>
                <a:sym typeface="Arial"/>
              </a:rPr>
              <a:t>: There might be charges associated with other AWS services that are used with these services. </a:t>
            </a:r>
            <a:endParaRPr/>
          </a:p>
        </p:txBody>
      </p:sp>
      <p:sp>
        <p:nvSpPr>
          <p:cNvPr id="376" name="Google Shape;376;p3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377" name="Google Shape;377;p3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8"/>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t>Key takeaways</a:t>
            </a:r>
            <a:endParaRPr/>
          </a:p>
        </p:txBody>
      </p:sp>
      <p:pic>
        <p:nvPicPr>
          <p:cNvPr id="383" name="Google Shape;383;p38"/>
          <p:cNvPicPr preferRelativeResize="0"/>
          <p:nvPr/>
        </p:nvPicPr>
        <p:blipFill rotWithShape="1">
          <a:blip r:embed="rId3">
            <a:alphaModFix/>
          </a:blip>
          <a:srcRect b="0" l="4146" r="4145" t="0"/>
          <a:stretch/>
        </p:blipFill>
        <p:spPr>
          <a:xfrm>
            <a:off x="597222" y="2770357"/>
            <a:ext cx="3931314" cy="3104201"/>
          </a:xfrm>
          <a:prstGeom prst="rect">
            <a:avLst/>
          </a:prstGeom>
          <a:noFill/>
          <a:ln>
            <a:noFill/>
          </a:ln>
        </p:spPr>
      </p:pic>
      <p:sp>
        <p:nvSpPr>
          <p:cNvPr id="384" name="Google Shape;384;p38"/>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There is no charge for:</a:t>
            </a:r>
            <a:endParaRPr/>
          </a:p>
          <a:p>
            <a:pPr indent="-228600" lvl="1" marL="685800" rtl="0" algn="l">
              <a:lnSpc>
                <a:spcPct val="90000"/>
              </a:lnSpc>
              <a:spcBef>
                <a:spcPts val="500"/>
              </a:spcBef>
              <a:spcAft>
                <a:spcPts val="0"/>
              </a:spcAft>
              <a:buClr>
                <a:schemeClr val="dk1"/>
              </a:buClr>
              <a:buSzPts val="2400"/>
              <a:buChar char="•"/>
            </a:pPr>
            <a:r>
              <a:rPr lang="en-US"/>
              <a:t>Inbound data transfer.</a:t>
            </a:r>
            <a:endParaRPr/>
          </a:p>
          <a:p>
            <a:pPr indent="-228600" lvl="1" marL="685800" rtl="0" algn="l">
              <a:lnSpc>
                <a:spcPct val="90000"/>
              </a:lnSpc>
              <a:spcBef>
                <a:spcPts val="500"/>
              </a:spcBef>
              <a:spcAft>
                <a:spcPts val="0"/>
              </a:spcAft>
              <a:buClr>
                <a:schemeClr val="dk1"/>
              </a:buClr>
              <a:buSzPts val="2400"/>
              <a:buChar char="•"/>
            </a:pPr>
            <a:r>
              <a:rPr lang="en-US"/>
              <a:t>Data transfer between services within the same AWS Region.</a:t>
            </a:r>
            <a:endParaRPr/>
          </a:p>
          <a:p>
            <a:pPr indent="-228600" lvl="0" marL="228600" rtl="0" algn="l">
              <a:lnSpc>
                <a:spcPct val="90000"/>
              </a:lnSpc>
              <a:spcBef>
                <a:spcPts val="1000"/>
              </a:spcBef>
              <a:spcAft>
                <a:spcPts val="0"/>
              </a:spcAft>
              <a:buClr>
                <a:schemeClr val="dk1"/>
              </a:buClr>
              <a:buSzPts val="2800"/>
              <a:buChar char="•"/>
            </a:pPr>
            <a:r>
              <a:rPr lang="en-US"/>
              <a:t>Pay for what you use.</a:t>
            </a:r>
            <a:endParaRPr/>
          </a:p>
          <a:p>
            <a:pPr indent="-228600" lvl="0" marL="228600" rtl="0" algn="l">
              <a:lnSpc>
                <a:spcPct val="90000"/>
              </a:lnSpc>
              <a:spcBef>
                <a:spcPts val="1000"/>
              </a:spcBef>
              <a:spcAft>
                <a:spcPts val="0"/>
              </a:spcAft>
              <a:buClr>
                <a:schemeClr val="dk1"/>
              </a:buClr>
              <a:buSzPts val="2800"/>
              <a:buChar char="•"/>
            </a:pPr>
            <a:r>
              <a:rPr lang="en-US"/>
              <a:t>Start and stop anytime.</a:t>
            </a:r>
            <a:endParaRPr/>
          </a:p>
          <a:p>
            <a:pPr indent="-228600" lvl="0" marL="228600" rtl="0" algn="l">
              <a:lnSpc>
                <a:spcPct val="90000"/>
              </a:lnSpc>
              <a:spcBef>
                <a:spcPts val="1000"/>
              </a:spcBef>
              <a:spcAft>
                <a:spcPts val="0"/>
              </a:spcAft>
              <a:buClr>
                <a:schemeClr val="dk1"/>
              </a:buClr>
              <a:buSzPts val="2800"/>
              <a:buChar char="•"/>
            </a:pPr>
            <a:r>
              <a:rPr lang="en-US"/>
              <a:t>No long-term contracts are required.</a:t>
            </a:r>
            <a:endParaRPr/>
          </a:p>
          <a:p>
            <a:pPr indent="-228600" lvl="0" marL="228600" rtl="0" algn="l">
              <a:lnSpc>
                <a:spcPct val="90000"/>
              </a:lnSpc>
              <a:spcBef>
                <a:spcPts val="1000"/>
              </a:spcBef>
              <a:spcAft>
                <a:spcPts val="0"/>
              </a:spcAft>
              <a:buClr>
                <a:schemeClr val="dk1"/>
              </a:buClr>
              <a:buSzPts val="2800"/>
              <a:buChar char="•"/>
            </a:pPr>
            <a:r>
              <a:rPr lang="en-US"/>
              <a:t>Some services are free, but the other AWS services that they provision might not be free.</a:t>
            </a:r>
            <a:endParaRPr/>
          </a:p>
        </p:txBody>
      </p:sp>
      <p:sp>
        <p:nvSpPr>
          <p:cNvPr id="385" name="Google Shape;385;p38"/>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86" name="Google Shape;386;p38"/>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9"/>
          <p:cNvSpPr txBox="1"/>
          <p:nvPr>
            <p:ph idx="1" type="body"/>
          </p:nvPr>
        </p:nvSpPr>
        <p:spPr>
          <a:xfrm>
            <a:off x="419100" y="2554356"/>
            <a:ext cx="9247414"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2: Cloud Economics and Billing</a:t>
            </a:r>
            <a:endParaRPr/>
          </a:p>
        </p:txBody>
      </p:sp>
      <p:sp>
        <p:nvSpPr>
          <p:cNvPr id="392" name="Google Shape;392;p39"/>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Section 2: Total Cost of Ownership</a:t>
            </a:r>
            <a:endParaRPr/>
          </a:p>
        </p:txBody>
      </p:sp>
      <p:sp>
        <p:nvSpPr>
          <p:cNvPr id="393" name="Google Shape;393;p3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0"/>
          <p:cNvSpPr txBox="1"/>
          <p:nvPr>
            <p:ph type="title"/>
          </p:nvPr>
        </p:nvSpPr>
        <p:spPr>
          <a:xfrm>
            <a:off x="238539" y="158621"/>
            <a:ext cx="11115261" cy="98904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On-premises versus cloud</a:t>
            </a:r>
            <a:endParaRPr/>
          </a:p>
        </p:txBody>
      </p:sp>
      <p:grpSp>
        <p:nvGrpSpPr>
          <p:cNvPr id="399" name="Google Shape;399;p40"/>
          <p:cNvGrpSpPr/>
          <p:nvPr/>
        </p:nvGrpSpPr>
        <p:grpSpPr>
          <a:xfrm>
            <a:off x="785365" y="1388437"/>
            <a:ext cx="10704138" cy="4919878"/>
            <a:chOff x="785365" y="1388437"/>
            <a:chExt cx="10704138" cy="4919878"/>
          </a:xfrm>
        </p:grpSpPr>
        <p:sp>
          <p:nvSpPr>
            <p:cNvPr descr="summary of traditional infrastructure." id="400" name="Google Shape;400;p40"/>
            <p:cNvSpPr/>
            <p:nvPr/>
          </p:nvSpPr>
          <p:spPr>
            <a:xfrm>
              <a:off x="785365" y="1750660"/>
              <a:ext cx="4751842" cy="4557655"/>
            </a:xfrm>
            <a:prstGeom prst="rect">
              <a:avLst/>
            </a:prstGeom>
            <a:noFill/>
            <a:ln cap="flat" cmpd="sng" w="508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descr="summary of AWS Cloud features." id="401" name="Google Shape;401;p40"/>
            <p:cNvSpPr/>
            <p:nvPr/>
          </p:nvSpPr>
          <p:spPr>
            <a:xfrm>
              <a:off x="6737661" y="1750660"/>
              <a:ext cx="4751842" cy="4557655"/>
            </a:xfrm>
            <a:prstGeom prst="rect">
              <a:avLst/>
            </a:prstGeom>
            <a:no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2" name="Google Shape;402;p40"/>
            <p:cNvSpPr txBox="1"/>
            <p:nvPr/>
          </p:nvSpPr>
          <p:spPr>
            <a:xfrm>
              <a:off x="913715" y="1388437"/>
              <a:ext cx="4495141"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Traditional Infrastructure</a:t>
              </a:r>
              <a:endParaRPr/>
            </a:p>
          </p:txBody>
        </p:sp>
        <p:sp>
          <p:nvSpPr>
            <p:cNvPr id="403" name="Google Shape;403;p40"/>
            <p:cNvSpPr txBox="1"/>
            <p:nvPr/>
          </p:nvSpPr>
          <p:spPr>
            <a:xfrm>
              <a:off x="8085095" y="1394304"/>
              <a:ext cx="2056973"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AWS Cloud</a:t>
              </a:r>
              <a:endParaRPr/>
            </a:p>
          </p:txBody>
        </p:sp>
        <p:sp>
          <p:nvSpPr>
            <p:cNvPr id="404" name="Google Shape;404;p40"/>
            <p:cNvSpPr txBox="1"/>
            <p:nvPr/>
          </p:nvSpPr>
          <p:spPr>
            <a:xfrm>
              <a:off x="1481461" y="3419591"/>
              <a:ext cx="124264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Equipment</a:t>
              </a:r>
              <a:endParaRPr/>
            </a:p>
          </p:txBody>
        </p:sp>
        <p:sp>
          <p:nvSpPr>
            <p:cNvPr id="405" name="Google Shape;405;p40"/>
            <p:cNvSpPr txBox="1"/>
            <p:nvPr/>
          </p:nvSpPr>
          <p:spPr>
            <a:xfrm>
              <a:off x="3360275" y="3368792"/>
              <a:ext cx="187710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Resources and administration</a:t>
              </a:r>
              <a:endParaRPr/>
            </a:p>
          </p:txBody>
        </p:sp>
        <p:sp>
          <p:nvSpPr>
            <p:cNvPr id="406" name="Google Shape;406;p40"/>
            <p:cNvSpPr txBox="1"/>
            <p:nvPr/>
          </p:nvSpPr>
          <p:spPr>
            <a:xfrm>
              <a:off x="3996624" y="5522312"/>
              <a:ext cx="60440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Cost</a:t>
              </a:r>
              <a:endParaRPr/>
            </a:p>
          </p:txBody>
        </p:sp>
        <p:sp>
          <p:nvSpPr>
            <p:cNvPr id="407" name="Google Shape;407;p40"/>
            <p:cNvSpPr txBox="1"/>
            <p:nvPr/>
          </p:nvSpPr>
          <p:spPr>
            <a:xfrm>
              <a:off x="1514670" y="5522312"/>
              <a:ext cx="117623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Contracts</a:t>
              </a:r>
              <a:endParaRPr/>
            </a:p>
          </p:txBody>
        </p:sp>
        <p:pic>
          <p:nvPicPr>
            <p:cNvPr id="408" name="Google Shape;408;p40"/>
            <p:cNvPicPr preferRelativeResize="0"/>
            <p:nvPr/>
          </p:nvPicPr>
          <p:blipFill rotWithShape="1">
            <a:blip r:embed="rId3">
              <a:alphaModFix/>
            </a:blip>
            <a:srcRect b="9808" l="9981" r="9066" t="9240"/>
            <a:stretch/>
          </p:blipFill>
          <p:spPr>
            <a:xfrm>
              <a:off x="7395464" y="2054803"/>
              <a:ext cx="1136520" cy="1136519"/>
            </a:xfrm>
            <a:prstGeom prst="rect">
              <a:avLst/>
            </a:prstGeom>
            <a:noFill/>
            <a:ln>
              <a:noFill/>
            </a:ln>
          </p:spPr>
        </p:pic>
        <p:pic>
          <p:nvPicPr>
            <p:cNvPr id="409" name="Google Shape;409;p40"/>
            <p:cNvPicPr preferRelativeResize="0"/>
            <p:nvPr/>
          </p:nvPicPr>
          <p:blipFill rotWithShape="1">
            <a:blip r:embed="rId4">
              <a:alphaModFix/>
            </a:blip>
            <a:srcRect b="0" l="0" r="0" t="0"/>
            <a:stretch/>
          </p:blipFill>
          <p:spPr>
            <a:xfrm>
              <a:off x="1472774" y="2141527"/>
              <a:ext cx="1260022" cy="1260022"/>
            </a:xfrm>
            <a:prstGeom prst="rect">
              <a:avLst/>
            </a:prstGeom>
            <a:noFill/>
            <a:ln>
              <a:noFill/>
            </a:ln>
          </p:spPr>
        </p:pic>
        <p:pic>
          <p:nvPicPr>
            <p:cNvPr id="410" name="Google Shape;410;p40"/>
            <p:cNvPicPr preferRelativeResize="0"/>
            <p:nvPr/>
          </p:nvPicPr>
          <p:blipFill rotWithShape="1">
            <a:blip r:embed="rId5">
              <a:alphaModFix/>
            </a:blip>
            <a:srcRect b="0" l="0" r="0" t="0"/>
            <a:stretch/>
          </p:blipFill>
          <p:spPr>
            <a:xfrm>
              <a:off x="7352590" y="4266177"/>
              <a:ext cx="1222269" cy="1222269"/>
            </a:xfrm>
            <a:prstGeom prst="rect">
              <a:avLst/>
            </a:prstGeom>
            <a:noFill/>
            <a:ln>
              <a:noFill/>
            </a:ln>
          </p:spPr>
        </p:pic>
        <p:pic>
          <p:nvPicPr>
            <p:cNvPr id="411" name="Google Shape;411;p40"/>
            <p:cNvPicPr preferRelativeResize="0"/>
            <p:nvPr/>
          </p:nvPicPr>
          <p:blipFill rotWithShape="1">
            <a:blip r:embed="rId6">
              <a:alphaModFix/>
            </a:blip>
            <a:srcRect b="15666" l="3997" r="4293" t="9662"/>
            <a:stretch/>
          </p:blipFill>
          <p:spPr>
            <a:xfrm>
              <a:off x="3548237" y="4292007"/>
              <a:ext cx="1501176" cy="1222269"/>
            </a:xfrm>
            <a:prstGeom prst="rect">
              <a:avLst/>
            </a:prstGeom>
            <a:noFill/>
            <a:ln>
              <a:noFill/>
            </a:ln>
          </p:spPr>
        </p:pic>
        <p:pic>
          <p:nvPicPr>
            <p:cNvPr id="412" name="Google Shape;412;p40"/>
            <p:cNvPicPr preferRelativeResize="0"/>
            <p:nvPr/>
          </p:nvPicPr>
          <p:blipFill rotWithShape="1">
            <a:blip r:embed="rId7">
              <a:alphaModFix/>
            </a:blip>
            <a:srcRect b="0" l="0" r="0" t="0"/>
            <a:stretch/>
          </p:blipFill>
          <p:spPr>
            <a:xfrm>
              <a:off x="3701934" y="2090728"/>
              <a:ext cx="1193783" cy="1153991"/>
            </a:xfrm>
            <a:prstGeom prst="rect">
              <a:avLst/>
            </a:prstGeom>
            <a:noFill/>
            <a:ln>
              <a:noFill/>
            </a:ln>
          </p:spPr>
        </p:pic>
        <p:sp>
          <p:nvSpPr>
            <p:cNvPr id="413" name="Google Shape;413;p40"/>
            <p:cNvSpPr txBox="1"/>
            <p:nvPr/>
          </p:nvSpPr>
          <p:spPr>
            <a:xfrm>
              <a:off x="7276948" y="5376704"/>
              <a:ext cx="117403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Scale up and down</a:t>
              </a:r>
              <a:endParaRPr/>
            </a:p>
          </p:txBody>
        </p:sp>
        <p:sp>
          <p:nvSpPr>
            <p:cNvPr id="414" name="Google Shape;414;p40"/>
            <p:cNvSpPr txBox="1"/>
            <p:nvPr/>
          </p:nvSpPr>
          <p:spPr>
            <a:xfrm>
              <a:off x="7024318" y="3260774"/>
              <a:ext cx="187881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No upfront expense—pay for what you use</a:t>
              </a:r>
              <a:endParaRPr/>
            </a:p>
          </p:txBody>
        </p:sp>
        <p:sp>
          <p:nvSpPr>
            <p:cNvPr id="415" name="Google Shape;415;p40"/>
            <p:cNvSpPr txBox="1"/>
            <p:nvPr/>
          </p:nvSpPr>
          <p:spPr>
            <a:xfrm>
              <a:off x="9262922" y="3260774"/>
              <a:ext cx="187881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Improve time to market and agility</a:t>
              </a:r>
              <a:endParaRPr/>
            </a:p>
          </p:txBody>
        </p:sp>
        <p:pic>
          <p:nvPicPr>
            <p:cNvPr id="416" name="Google Shape;416;p40"/>
            <p:cNvPicPr preferRelativeResize="0"/>
            <p:nvPr/>
          </p:nvPicPr>
          <p:blipFill rotWithShape="1">
            <a:blip r:embed="rId8">
              <a:alphaModFix/>
            </a:blip>
            <a:srcRect b="0" l="0" r="0" t="0"/>
            <a:stretch/>
          </p:blipFill>
          <p:spPr>
            <a:xfrm>
              <a:off x="9776878" y="2269568"/>
              <a:ext cx="850900" cy="812800"/>
            </a:xfrm>
            <a:prstGeom prst="rect">
              <a:avLst/>
            </a:prstGeom>
            <a:noFill/>
            <a:ln>
              <a:noFill/>
            </a:ln>
          </p:spPr>
        </p:pic>
        <p:pic>
          <p:nvPicPr>
            <p:cNvPr descr="summary of traditional infrastructure." id="417" name="Google Shape;417;p40"/>
            <p:cNvPicPr preferRelativeResize="0"/>
            <p:nvPr/>
          </p:nvPicPr>
          <p:blipFill rotWithShape="1">
            <a:blip r:embed="rId9">
              <a:alphaModFix/>
            </a:blip>
            <a:srcRect b="4623" l="15244" r="16821" t="4150"/>
            <a:stretch/>
          </p:blipFill>
          <p:spPr>
            <a:xfrm>
              <a:off x="1687387" y="4273544"/>
              <a:ext cx="830795" cy="1115638"/>
            </a:xfrm>
            <a:prstGeom prst="rect">
              <a:avLst/>
            </a:prstGeom>
            <a:noFill/>
            <a:ln>
              <a:noFill/>
            </a:ln>
          </p:spPr>
        </p:pic>
        <p:pic>
          <p:nvPicPr>
            <p:cNvPr id="418" name="Google Shape;418;p40"/>
            <p:cNvPicPr preferRelativeResize="0"/>
            <p:nvPr/>
          </p:nvPicPr>
          <p:blipFill rotWithShape="1">
            <a:blip r:embed="rId10">
              <a:alphaModFix/>
            </a:blip>
            <a:srcRect b="0" l="0" r="0" t="0"/>
            <a:stretch/>
          </p:blipFill>
          <p:spPr>
            <a:xfrm>
              <a:off x="9753932" y="4392619"/>
              <a:ext cx="896793" cy="896793"/>
            </a:xfrm>
            <a:prstGeom prst="rect">
              <a:avLst/>
            </a:prstGeom>
            <a:noFill/>
            <a:ln>
              <a:noFill/>
            </a:ln>
          </p:spPr>
        </p:pic>
        <p:sp>
          <p:nvSpPr>
            <p:cNvPr id="419" name="Google Shape;419;p40"/>
            <p:cNvSpPr txBox="1"/>
            <p:nvPr/>
          </p:nvSpPr>
          <p:spPr>
            <a:xfrm>
              <a:off x="9262922" y="5477317"/>
              <a:ext cx="187881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Self-service infrastructure</a:t>
              </a:r>
              <a:endParaRPr/>
            </a:p>
          </p:txBody>
        </p:sp>
        <p:sp>
          <p:nvSpPr>
            <p:cNvPr id="420" name="Google Shape;420;p40"/>
            <p:cNvSpPr txBox="1"/>
            <p:nvPr/>
          </p:nvSpPr>
          <p:spPr>
            <a:xfrm>
              <a:off x="4955278" y="2771538"/>
              <a:ext cx="2321669" cy="18978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733">
                  <a:solidFill>
                    <a:srgbClr val="414042"/>
                  </a:solidFill>
                  <a:latin typeface="Arial"/>
                  <a:ea typeface="Arial"/>
                  <a:cs typeface="Arial"/>
                  <a:sym typeface="Arial"/>
                </a:rPr>
                <a:t>≠</a:t>
              </a:r>
              <a:endParaRPr/>
            </a:p>
          </p:txBody>
        </p:sp>
      </p:grpSp>
      <p:sp>
        <p:nvSpPr>
          <p:cNvPr id="421" name="Google Shape;421;p4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422" name="Google Shape;422;p4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1"/>
          <p:cNvSpPr txBox="1"/>
          <p:nvPr>
            <p:ph type="title"/>
          </p:nvPr>
        </p:nvSpPr>
        <p:spPr>
          <a:xfrm>
            <a:off x="238539" y="158621"/>
            <a:ext cx="11115261" cy="98904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What is Total </a:t>
            </a:r>
            <a:r>
              <a:rPr lang="en-US"/>
              <a:t>C</a:t>
            </a:r>
            <a:r>
              <a:rPr lang="en-US" sz="4000"/>
              <a:t>ost of Ownership (TCO)?                                                   </a:t>
            </a:r>
            <a:endParaRPr/>
          </a:p>
        </p:txBody>
      </p:sp>
      <p:sp>
        <p:nvSpPr>
          <p:cNvPr id="428" name="Google Shape;428;p41"/>
          <p:cNvSpPr txBox="1"/>
          <p:nvPr>
            <p:ph idx="1" type="body"/>
          </p:nvPr>
        </p:nvSpPr>
        <p:spPr>
          <a:xfrm>
            <a:off x="238539" y="1585581"/>
            <a:ext cx="7203661" cy="4408819"/>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accent5"/>
              </a:buClr>
              <a:buSzPts val="2800"/>
              <a:buNone/>
            </a:pPr>
            <a:r>
              <a:rPr b="1" lang="en-US">
                <a:solidFill>
                  <a:schemeClr val="accent5"/>
                </a:solidFill>
                <a:latin typeface="Arial"/>
                <a:ea typeface="Arial"/>
                <a:cs typeface="Arial"/>
                <a:sym typeface="Arial"/>
              </a:rPr>
              <a:t>Total Cost of Ownership (TCO) </a:t>
            </a:r>
            <a:r>
              <a:rPr lang="en-US">
                <a:latin typeface="Arial"/>
                <a:ea typeface="Arial"/>
                <a:cs typeface="Arial"/>
                <a:sym typeface="Arial"/>
              </a:rPr>
              <a:t>is the financial estimate to help identify direct and indirect costs of a system.</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600"/>
              </a:spcBef>
              <a:spcAft>
                <a:spcPts val="0"/>
              </a:spcAft>
              <a:buClr>
                <a:schemeClr val="dk1"/>
              </a:buClr>
              <a:buSzPts val="2800"/>
              <a:buNone/>
            </a:pPr>
            <a:r>
              <a:rPr lang="en-US"/>
              <a:t>Why use TCO?</a:t>
            </a:r>
            <a:endParaRPr/>
          </a:p>
          <a:p>
            <a:pPr indent="-465138" lvl="0" marL="465138" rtl="0" algn="l">
              <a:lnSpc>
                <a:spcPct val="90000"/>
              </a:lnSpc>
              <a:spcBef>
                <a:spcPts val="1200"/>
              </a:spcBef>
              <a:spcAft>
                <a:spcPts val="0"/>
              </a:spcAft>
              <a:buClr>
                <a:schemeClr val="dk1"/>
              </a:buClr>
              <a:buSzPts val="2800"/>
              <a:buChar char="•"/>
            </a:pPr>
            <a:r>
              <a:rPr lang="en-US"/>
              <a:t>To compare the costs of running an </a:t>
            </a:r>
            <a:r>
              <a:rPr b="1" lang="en-US">
                <a:solidFill>
                  <a:schemeClr val="accent5"/>
                </a:solidFill>
              </a:rPr>
              <a:t>entire infrastructure environment or specific workload</a:t>
            </a:r>
            <a:r>
              <a:rPr b="1" lang="en-US">
                <a:solidFill>
                  <a:srgbClr val="0070C0"/>
                </a:solidFill>
              </a:rPr>
              <a:t> </a:t>
            </a:r>
            <a:r>
              <a:rPr lang="en-US"/>
              <a:t>on-premises versus on AWS</a:t>
            </a:r>
            <a:endParaRPr/>
          </a:p>
          <a:p>
            <a:pPr indent="-465138" lvl="0" marL="465138" rtl="0" algn="l">
              <a:lnSpc>
                <a:spcPct val="90000"/>
              </a:lnSpc>
              <a:spcBef>
                <a:spcPts val="1200"/>
              </a:spcBef>
              <a:spcAft>
                <a:spcPts val="0"/>
              </a:spcAft>
              <a:buClr>
                <a:schemeClr val="dk1"/>
              </a:buClr>
              <a:buSzPts val="2800"/>
              <a:buChar char="•"/>
            </a:pPr>
            <a:r>
              <a:rPr lang="en-US"/>
              <a:t>To budget and </a:t>
            </a:r>
            <a:r>
              <a:rPr b="1" lang="en-US">
                <a:solidFill>
                  <a:schemeClr val="accent5"/>
                </a:solidFill>
              </a:rPr>
              <a:t>build the business case </a:t>
            </a:r>
            <a:r>
              <a:rPr lang="en-US"/>
              <a:t>for moving to the cloud</a:t>
            </a:r>
            <a:endParaRPr/>
          </a:p>
        </p:txBody>
      </p:sp>
      <p:grpSp>
        <p:nvGrpSpPr>
          <p:cNvPr id="429" name="Google Shape;429;p41"/>
          <p:cNvGrpSpPr/>
          <p:nvPr/>
        </p:nvGrpSpPr>
        <p:grpSpPr>
          <a:xfrm>
            <a:off x="7582567" y="1856277"/>
            <a:ext cx="4609433" cy="3034400"/>
            <a:chOff x="7582567" y="1856277"/>
            <a:chExt cx="4609433" cy="3034400"/>
          </a:xfrm>
        </p:grpSpPr>
        <p:pic>
          <p:nvPicPr>
            <p:cNvPr descr="cloud." id="430" name="Google Shape;430;p41"/>
            <p:cNvPicPr preferRelativeResize="0"/>
            <p:nvPr/>
          </p:nvPicPr>
          <p:blipFill rotWithShape="1">
            <a:blip r:embed="rId3">
              <a:alphaModFix/>
            </a:blip>
            <a:srcRect b="17489" l="608" r="1" t="17083"/>
            <a:stretch/>
          </p:blipFill>
          <p:spPr>
            <a:xfrm>
              <a:off x="7582567" y="1856277"/>
              <a:ext cx="4609433" cy="3034400"/>
            </a:xfrm>
            <a:prstGeom prst="rect">
              <a:avLst/>
            </a:prstGeom>
            <a:noFill/>
            <a:ln>
              <a:noFill/>
            </a:ln>
          </p:spPr>
        </p:pic>
        <p:pic>
          <p:nvPicPr>
            <p:cNvPr descr="servers." id="431" name="Google Shape;431;p41"/>
            <p:cNvPicPr preferRelativeResize="0"/>
            <p:nvPr/>
          </p:nvPicPr>
          <p:blipFill rotWithShape="1">
            <a:blip r:embed="rId4">
              <a:alphaModFix/>
            </a:blip>
            <a:srcRect b="0" l="0" r="0" t="0"/>
            <a:stretch/>
          </p:blipFill>
          <p:spPr>
            <a:xfrm>
              <a:off x="8511946" y="3001276"/>
              <a:ext cx="1584114" cy="1584114"/>
            </a:xfrm>
            <a:prstGeom prst="rect">
              <a:avLst/>
            </a:prstGeom>
            <a:noFill/>
            <a:ln>
              <a:noFill/>
            </a:ln>
          </p:spPr>
        </p:pic>
        <p:pic>
          <p:nvPicPr>
            <p:cNvPr descr="servers." id="432" name="Google Shape;432;p41"/>
            <p:cNvPicPr preferRelativeResize="0"/>
            <p:nvPr/>
          </p:nvPicPr>
          <p:blipFill rotWithShape="1">
            <a:blip r:embed="rId5">
              <a:alphaModFix/>
            </a:blip>
            <a:srcRect b="0" l="0" r="0" t="0"/>
            <a:stretch/>
          </p:blipFill>
          <p:spPr>
            <a:xfrm>
              <a:off x="9559916" y="3001276"/>
              <a:ext cx="1584114" cy="1584114"/>
            </a:xfrm>
            <a:prstGeom prst="rect">
              <a:avLst/>
            </a:prstGeom>
            <a:noFill/>
            <a:ln>
              <a:noFill/>
            </a:ln>
          </p:spPr>
        </p:pic>
      </p:grpSp>
      <p:sp>
        <p:nvSpPr>
          <p:cNvPr id="433" name="Google Shape;433;p4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434" name="Google Shape;434;p4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2"/>
          <p:cNvSpPr txBox="1"/>
          <p:nvPr>
            <p:ph type="title"/>
          </p:nvPr>
        </p:nvSpPr>
        <p:spPr>
          <a:xfrm>
            <a:off x="238539" y="158621"/>
            <a:ext cx="11115261" cy="98904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TCO considerations</a:t>
            </a:r>
            <a:endParaRPr/>
          </a:p>
        </p:txBody>
      </p:sp>
      <p:grpSp>
        <p:nvGrpSpPr>
          <p:cNvPr descr="TCO considerations." id="440" name="Google Shape;440;p42"/>
          <p:cNvGrpSpPr/>
          <p:nvPr/>
        </p:nvGrpSpPr>
        <p:grpSpPr>
          <a:xfrm>
            <a:off x="96193" y="1429807"/>
            <a:ext cx="11907260" cy="4641228"/>
            <a:chOff x="96193" y="1429807"/>
            <a:chExt cx="11907260" cy="4641228"/>
          </a:xfrm>
        </p:grpSpPr>
        <p:grpSp>
          <p:nvGrpSpPr>
            <p:cNvPr descr="IT Labor Costs" id="441" name="Google Shape;441;p42"/>
            <p:cNvGrpSpPr/>
            <p:nvPr/>
          </p:nvGrpSpPr>
          <p:grpSpPr>
            <a:xfrm>
              <a:off x="100712" y="5060594"/>
              <a:ext cx="11902741" cy="1010441"/>
              <a:chOff x="100712" y="5060594"/>
              <a:chExt cx="11902741" cy="1010441"/>
            </a:xfrm>
          </p:grpSpPr>
          <p:sp>
            <p:nvSpPr>
              <p:cNvPr descr="Summary of TCO considerations." id="442" name="Google Shape;442;p42"/>
              <p:cNvSpPr/>
              <p:nvPr/>
            </p:nvSpPr>
            <p:spPr>
              <a:xfrm>
                <a:off x="470178" y="5060594"/>
                <a:ext cx="2227236" cy="1010441"/>
              </a:xfrm>
              <a:prstGeom prst="rect">
                <a:avLst/>
              </a:prstGeom>
              <a:solidFill>
                <a:srgbClr val="E36C09"/>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67">
                  <a:solidFill>
                    <a:srgbClr val="FFFFFF"/>
                  </a:solidFill>
                  <a:latin typeface="Arial"/>
                  <a:ea typeface="Arial"/>
                  <a:cs typeface="Arial"/>
                  <a:sym typeface="Arial"/>
                </a:endParaRPr>
              </a:p>
            </p:txBody>
          </p:sp>
          <p:sp>
            <p:nvSpPr>
              <p:cNvPr descr="Summary of TCO considerations." id="443" name="Google Shape;443;p42"/>
              <p:cNvSpPr/>
              <p:nvPr/>
            </p:nvSpPr>
            <p:spPr>
              <a:xfrm>
                <a:off x="2795229" y="5062952"/>
                <a:ext cx="9208224" cy="1005725"/>
              </a:xfrm>
              <a:prstGeom prst="rect">
                <a:avLst/>
              </a:prstGeom>
              <a:solidFill>
                <a:srgbClr val="E6E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595A5D"/>
                    </a:solidFill>
                    <a:latin typeface="Arial"/>
                    <a:ea typeface="Arial"/>
                    <a:cs typeface="Arial"/>
                    <a:sym typeface="Arial"/>
                  </a:rPr>
                  <a:t>Server administration costs</a:t>
                </a:r>
                <a:endParaRPr/>
              </a:p>
            </p:txBody>
          </p:sp>
          <p:sp>
            <p:nvSpPr>
              <p:cNvPr descr="Summary of TCO considerations." id="444" name="Google Shape;444;p42"/>
              <p:cNvSpPr/>
              <p:nvPr/>
            </p:nvSpPr>
            <p:spPr>
              <a:xfrm>
                <a:off x="100712" y="5259273"/>
                <a:ext cx="609600" cy="613083"/>
              </a:xfrm>
              <a:prstGeom prst="ellipse">
                <a:avLst/>
              </a:prstGeom>
              <a:solidFill>
                <a:srgbClr val="FFFFFF"/>
              </a:solidFill>
              <a:ln cap="flat" cmpd="sng" w="9525">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E36C09"/>
                    </a:solidFill>
                    <a:latin typeface="Arial"/>
                    <a:ea typeface="Arial"/>
                    <a:cs typeface="Arial"/>
                    <a:sym typeface="Arial"/>
                  </a:rPr>
                  <a:t>4</a:t>
                </a:r>
                <a:endParaRPr/>
              </a:p>
            </p:txBody>
          </p:sp>
          <p:sp>
            <p:nvSpPr>
              <p:cNvPr id="445" name="Google Shape;445;p42"/>
              <p:cNvSpPr/>
              <p:nvPr/>
            </p:nvSpPr>
            <p:spPr>
              <a:xfrm>
                <a:off x="722823" y="5375986"/>
                <a:ext cx="1721946" cy="379656"/>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67">
                    <a:solidFill>
                      <a:srgbClr val="FFFFFF"/>
                    </a:solidFill>
                    <a:latin typeface="Arial"/>
                    <a:ea typeface="Arial"/>
                    <a:cs typeface="Arial"/>
                    <a:sym typeface="Arial"/>
                  </a:rPr>
                  <a:t>IT Labor Costs</a:t>
                </a:r>
                <a:endParaRPr/>
              </a:p>
            </p:txBody>
          </p:sp>
        </p:grpSp>
        <p:grpSp>
          <p:nvGrpSpPr>
            <p:cNvPr descr="Server costs." id="446" name="Google Shape;446;p42"/>
            <p:cNvGrpSpPr/>
            <p:nvPr/>
          </p:nvGrpSpPr>
          <p:grpSpPr>
            <a:xfrm>
              <a:off x="96193" y="1429807"/>
              <a:ext cx="11902449" cy="1010065"/>
              <a:chOff x="100712" y="1238575"/>
              <a:chExt cx="11902449" cy="1010065"/>
            </a:xfrm>
          </p:grpSpPr>
          <p:grpSp>
            <p:nvGrpSpPr>
              <p:cNvPr id="447" name="Google Shape;447;p42"/>
              <p:cNvGrpSpPr/>
              <p:nvPr/>
            </p:nvGrpSpPr>
            <p:grpSpPr>
              <a:xfrm>
                <a:off x="458801" y="1238575"/>
                <a:ext cx="11544360" cy="1010065"/>
                <a:chOff x="458801" y="1238575"/>
                <a:chExt cx="11544360" cy="1010065"/>
              </a:xfrm>
            </p:grpSpPr>
            <p:sp>
              <p:nvSpPr>
                <p:cNvPr descr="Summary of TCO considerations." id="448" name="Google Shape;448;p42"/>
                <p:cNvSpPr/>
                <p:nvPr/>
              </p:nvSpPr>
              <p:spPr>
                <a:xfrm>
                  <a:off x="458801" y="1248222"/>
                  <a:ext cx="2249990" cy="1000417"/>
                </a:xfrm>
                <a:prstGeom prst="rect">
                  <a:avLst/>
                </a:prstGeom>
                <a:solidFill>
                  <a:srgbClr val="E36C09"/>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67">
                    <a:solidFill>
                      <a:srgbClr val="FFFFFF"/>
                    </a:solidFill>
                    <a:latin typeface="Arial"/>
                    <a:ea typeface="Arial"/>
                    <a:cs typeface="Arial"/>
                    <a:sym typeface="Arial"/>
                  </a:endParaRPr>
                </a:p>
              </p:txBody>
            </p:sp>
            <p:sp>
              <p:nvSpPr>
                <p:cNvPr descr="Summary of TCO considerations." id="449" name="Google Shape;449;p42"/>
                <p:cNvSpPr/>
                <p:nvPr/>
              </p:nvSpPr>
              <p:spPr>
                <a:xfrm>
                  <a:off x="2794937" y="1248221"/>
                  <a:ext cx="3062467" cy="1000418"/>
                </a:xfrm>
                <a:prstGeom prst="rect">
                  <a:avLst/>
                </a:prstGeom>
                <a:solidFill>
                  <a:srgbClr val="D0DB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595A5D"/>
                      </a:solidFill>
                      <a:latin typeface="Arial"/>
                      <a:ea typeface="Arial"/>
                      <a:cs typeface="Arial"/>
                      <a:sym typeface="Arial"/>
                    </a:rPr>
                    <a:t>Hardware: Server, rack chassis power distribution units (PDUs), top-of-rack (TOR) switches (and maintenance)</a:t>
                  </a:r>
                  <a:endParaRPr/>
                </a:p>
              </p:txBody>
            </p:sp>
            <p:sp>
              <p:nvSpPr>
                <p:cNvPr descr="Summary of TCO considerations." id="450" name="Google Shape;450;p42"/>
                <p:cNvSpPr/>
                <p:nvPr/>
              </p:nvSpPr>
              <p:spPr>
                <a:xfrm>
                  <a:off x="5935465" y="1238866"/>
                  <a:ext cx="2836817" cy="1009774"/>
                </a:xfrm>
                <a:prstGeom prst="rect">
                  <a:avLst/>
                </a:prstGeom>
                <a:solidFill>
                  <a:srgbClr val="D0DB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595A5D"/>
                      </a:solidFill>
                      <a:latin typeface="Arial"/>
                      <a:ea typeface="Arial"/>
                      <a:cs typeface="Arial"/>
                      <a:sym typeface="Arial"/>
                    </a:rPr>
                    <a:t>Software: Operating system (OS), virtualization licenses</a:t>
                  </a:r>
                  <a:endParaRPr/>
                </a:p>
                <a:p>
                  <a:pPr indent="0" lvl="0" marL="0" marR="0" rtl="0" algn="ctr">
                    <a:spcBef>
                      <a:spcPts val="0"/>
                    </a:spcBef>
                    <a:spcAft>
                      <a:spcPts val="0"/>
                    </a:spcAft>
                    <a:buNone/>
                  </a:pPr>
                  <a:r>
                    <a:rPr lang="en-US" sz="1600">
                      <a:solidFill>
                        <a:srgbClr val="595A5D"/>
                      </a:solidFill>
                      <a:latin typeface="Arial"/>
                      <a:ea typeface="Arial"/>
                      <a:cs typeface="Arial"/>
                      <a:sym typeface="Arial"/>
                    </a:rPr>
                    <a:t>(and maintenance)</a:t>
                  </a:r>
                  <a:endParaRPr/>
                </a:p>
              </p:txBody>
            </p:sp>
            <p:sp>
              <p:nvSpPr>
                <p:cNvPr descr="Summary of TCO considerations." id="451" name="Google Shape;451;p42"/>
                <p:cNvSpPr/>
                <p:nvPr/>
              </p:nvSpPr>
              <p:spPr>
                <a:xfrm>
                  <a:off x="8864999" y="1238575"/>
                  <a:ext cx="3133958" cy="442825"/>
                </a:xfrm>
                <a:prstGeom prst="rect">
                  <a:avLst/>
                </a:prstGeom>
                <a:solidFill>
                  <a:srgbClr val="FFEE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595A5D"/>
                      </a:solidFill>
                      <a:latin typeface="Arial"/>
                      <a:ea typeface="Arial"/>
                      <a:cs typeface="Arial"/>
                      <a:sym typeface="Arial"/>
                    </a:rPr>
                    <a:t>Facilities cost</a:t>
                  </a:r>
                  <a:endParaRPr/>
                </a:p>
              </p:txBody>
            </p:sp>
            <p:sp>
              <p:nvSpPr>
                <p:cNvPr descr="Summary of TCO considerations." id="452" name="Google Shape;452;p42"/>
                <p:cNvSpPr/>
                <p:nvPr/>
              </p:nvSpPr>
              <p:spPr>
                <a:xfrm>
                  <a:off x="8864998" y="1764190"/>
                  <a:ext cx="1018876" cy="484449"/>
                </a:xfrm>
                <a:prstGeom prst="rect">
                  <a:avLst/>
                </a:prstGeom>
                <a:solidFill>
                  <a:srgbClr val="FFEE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595A5D"/>
                      </a:solidFill>
                      <a:latin typeface="Arial"/>
                      <a:ea typeface="Arial"/>
                      <a:cs typeface="Arial"/>
                      <a:sym typeface="Arial"/>
                    </a:rPr>
                    <a:t>Space</a:t>
                  </a:r>
                  <a:endParaRPr/>
                </a:p>
              </p:txBody>
            </p:sp>
            <p:sp>
              <p:nvSpPr>
                <p:cNvPr descr="Summary of TCO considerations." id="453" name="Google Shape;453;p42"/>
                <p:cNvSpPr/>
                <p:nvPr/>
              </p:nvSpPr>
              <p:spPr>
                <a:xfrm>
                  <a:off x="9929533" y="1764190"/>
                  <a:ext cx="1018876" cy="484449"/>
                </a:xfrm>
                <a:prstGeom prst="rect">
                  <a:avLst/>
                </a:prstGeom>
                <a:solidFill>
                  <a:srgbClr val="FFEE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595A5D"/>
                      </a:solidFill>
                      <a:latin typeface="Arial"/>
                      <a:ea typeface="Arial"/>
                      <a:cs typeface="Arial"/>
                      <a:sym typeface="Arial"/>
                    </a:rPr>
                    <a:t>Power</a:t>
                  </a:r>
                  <a:endParaRPr/>
                </a:p>
              </p:txBody>
            </p:sp>
            <p:sp>
              <p:nvSpPr>
                <p:cNvPr descr="Summary of TCO considerations." id="454" name="Google Shape;454;p42"/>
                <p:cNvSpPr/>
                <p:nvPr/>
              </p:nvSpPr>
              <p:spPr>
                <a:xfrm>
                  <a:off x="10984285" y="1764190"/>
                  <a:ext cx="1018876" cy="484449"/>
                </a:xfrm>
                <a:prstGeom prst="rect">
                  <a:avLst/>
                </a:prstGeom>
                <a:solidFill>
                  <a:srgbClr val="FFEE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595A5D"/>
                      </a:solidFill>
                      <a:latin typeface="Arial"/>
                      <a:ea typeface="Arial"/>
                      <a:cs typeface="Arial"/>
                      <a:sym typeface="Arial"/>
                    </a:rPr>
                    <a:t>Cooling</a:t>
                  </a:r>
                  <a:endParaRPr/>
                </a:p>
              </p:txBody>
            </p:sp>
          </p:grpSp>
          <p:sp>
            <p:nvSpPr>
              <p:cNvPr descr="Summary of TCO considerations." id="455" name="Google Shape;455;p42"/>
              <p:cNvSpPr/>
              <p:nvPr/>
            </p:nvSpPr>
            <p:spPr>
              <a:xfrm>
                <a:off x="822209" y="1553779"/>
                <a:ext cx="1523174" cy="379656"/>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67">
                    <a:solidFill>
                      <a:srgbClr val="FFFFFF"/>
                    </a:solidFill>
                    <a:latin typeface="Arial"/>
                    <a:ea typeface="Arial"/>
                    <a:cs typeface="Arial"/>
                    <a:sym typeface="Arial"/>
                  </a:rPr>
                  <a:t>Server Costs</a:t>
                </a:r>
                <a:endParaRPr/>
              </a:p>
            </p:txBody>
          </p:sp>
          <p:sp>
            <p:nvSpPr>
              <p:cNvPr descr="Summary of TCO considerations." id="456" name="Google Shape;456;p42"/>
              <p:cNvSpPr/>
              <p:nvPr/>
            </p:nvSpPr>
            <p:spPr>
              <a:xfrm>
                <a:off x="100712" y="1437066"/>
                <a:ext cx="609600" cy="613083"/>
              </a:xfrm>
              <a:prstGeom prst="ellipse">
                <a:avLst/>
              </a:prstGeom>
              <a:solidFill>
                <a:srgbClr val="FFFFFF"/>
              </a:solidFill>
              <a:ln cap="flat" cmpd="sng" w="9525">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E36C09"/>
                    </a:solidFill>
                    <a:latin typeface="Arial"/>
                    <a:ea typeface="Arial"/>
                    <a:cs typeface="Arial"/>
                    <a:sym typeface="Arial"/>
                  </a:rPr>
                  <a:t>1</a:t>
                </a:r>
                <a:endParaRPr/>
              </a:p>
            </p:txBody>
          </p:sp>
        </p:grpSp>
        <p:grpSp>
          <p:nvGrpSpPr>
            <p:cNvPr descr="Storage costs." id="457" name="Google Shape;457;p42"/>
            <p:cNvGrpSpPr/>
            <p:nvPr/>
          </p:nvGrpSpPr>
          <p:grpSpPr>
            <a:xfrm>
              <a:off x="100712" y="2640255"/>
              <a:ext cx="11902741" cy="1009133"/>
              <a:chOff x="100712" y="2506573"/>
              <a:chExt cx="11902741" cy="1009133"/>
            </a:xfrm>
          </p:grpSpPr>
          <p:grpSp>
            <p:nvGrpSpPr>
              <p:cNvPr id="458" name="Google Shape;458;p42"/>
              <p:cNvGrpSpPr/>
              <p:nvPr/>
            </p:nvGrpSpPr>
            <p:grpSpPr>
              <a:xfrm>
                <a:off x="463390" y="2506573"/>
                <a:ext cx="11540063" cy="1009133"/>
                <a:chOff x="463390" y="2506573"/>
                <a:chExt cx="11540063" cy="1009133"/>
              </a:xfrm>
            </p:grpSpPr>
            <p:sp>
              <p:nvSpPr>
                <p:cNvPr descr="Summary of TCO considerations." id="459" name="Google Shape;459;p42"/>
                <p:cNvSpPr/>
                <p:nvPr/>
              </p:nvSpPr>
              <p:spPr>
                <a:xfrm>
                  <a:off x="463390" y="2506574"/>
                  <a:ext cx="2240813" cy="1009132"/>
                </a:xfrm>
                <a:prstGeom prst="rect">
                  <a:avLst/>
                </a:prstGeom>
                <a:solidFill>
                  <a:srgbClr val="E36C09"/>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67">
                    <a:solidFill>
                      <a:srgbClr val="FFFFFF"/>
                    </a:solidFill>
                    <a:latin typeface="Arial"/>
                    <a:ea typeface="Arial"/>
                    <a:cs typeface="Arial"/>
                    <a:sym typeface="Arial"/>
                  </a:endParaRPr>
                </a:p>
              </p:txBody>
            </p:sp>
            <p:sp>
              <p:nvSpPr>
                <p:cNvPr descr="Summary of TCO considerations." id="460" name="Google Shape;460;p42"/>
                <p:cNvSpPr/>
                <p:nvPr/>
              </p:nvSpPr>
              <p:spPr>
                <a:xfrm>
                  <a:off x="2795229" y="2506574"/>
                  <a:ext cx="3062467" cy="1009132"/>
                </a:xfrm>
                <a:prstGeom prst="rect">
                  <a:avLst/>
                </a:prstGeom>
                <a:solidFill>
                  <a:srgbClr val="FEEC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A5D"/>
                    </a:solidFill>
                    <a:latin typeface="Arial"/>
                    <a:ea typeface="Arial"/>
                    <a:cs typeface="Arial"/>
                    <a:sym typeface="Arial"/>
                  </a:endParaRPr>
                </a:p>
                <a:p>
                  <a:pPr indent="0" lvl="0" marL="0" marR="0" rtl="0" algn="ctr">
                    <a:spcBef>
                      <a:spcPts val="0"/>
                    </a:spcBef>
                    <a:spcAft>
                      <a:spcPts val="0"/>
                    </a:spcAft>
                    <a:buNone/>
                  </a:pPr>
                  <a:r>
                    <a:rPr lang="en-US" sz="1600">
                      <a:solidFill>
                        <a:srgbClr val="595A5D"/>
                      </a:solidFill>
                      <a:latin typeface="Arial"/>
                      <a:ea typeface="Arial"/>
                      <a:cs typeface="Arial"/>
                      <a:sym typeface="Arial"/>
                    </a:rPr>
                    <a:t>Hardware: Storage disks, storage area network (SAN) or Fibre Channel (FC) switches</a:t>
                  </a:r>
                  <a:endParaRPr/>
                </a:p>
                <a:p>
                  <a:pPr indent="0" lvl="0" marL="0" marR="0" rtl="0" algn="ctr">
                    <a:spcBef>
                      <a:spcPts val="0"/>
                    </a:spcBef>
                    <a:spcAft>
                      <a:spcPts val="0"/>
                    </a:spcAft>
                    <a:buNone/>
                  </a:pPr>
                  <a:r>
                    <a:t/>
                  </a:r>
                  <a:endParaRPr sz="1600">
                    <a:solidFill>
                      <a:srgbClr val="595A5D"/>
                    </a:solidFill>
                    <a:latin typeface="Arial"/>
                    <a:ea typeface="Arial"/>
                    <a:cs typeface="Arial"/>
                    <a:sym typeface="Arial"/>
                  </a:endParaRPr>
                </a:p>
              </p:txBody>
            </p:sp>
            <p:sp>
              <p:nvSpPr>
                <p:cNvPr descr="Summary of TCO considerations." id="461" name="Google Shape;461;p42"/>
                <p:cNvSpPr/>
                <p:nvPr/>
              </p:nvSpPr>
              <p:spPr>
                <a:xfrm>
                  <a:off x="5935756" y="2506574"/>
                  <a:ext cx="2836817" cy="1009132"/>
                </a:xfrm>
                <a:prstGeom prst="rect">
                  <a:avLst/>
                </a:prstGeom>
                <a:solidFill>
                  <a:srgbClr val="FEEC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A5D"/>
                    </a:solidFill>
                    <a:latin typeface="Arial"/>
                    <a:ea typeface="Arial"/>
                    <a:cs typeface="Arial"/>
                    <a:sym typeface="Arial"/>
                  </a:endParaRPr>
                </a:p>
                <a:p>
                  <a:pPr indent="0" lvl="0" marL="0" marR="0" rtl="0" algn="ctr">
                    <a:spcBef>
                      <a:spcPts val="0"/>
                    </a:spcBef>
                    <a:spcAft>
                      <a:spcPts val="0"/>
                    </a:spcAft>
                    <a:buNone/>
                  </a:pPr>
                  <a:r>
                    <a:rPr lang="en-US" sz="1600">
                      <a:solidFill>
                        <a:srgbClr val="595A5D"/>
                      </a:solidFill>
                      <a:latin typeface="Arial"/>
                      <a:ea typeface="Arial"/>
                      <a:cs typeface="Arial"/>
                      <a:sym typeface="Arial"/>
                    </a:rPr>
                    <a:t>Storage administration costs</a:t>
                  </a:r>
                  <a:endParaRPr/>
                </a:p>
                <a:p>
                  <a:pPr indent="0" lvl="0" marL="0" marR="0" rtl="0" algn="ctr">
                    <a:spcBef>
                      <a:spcPts val="0"/>
                    </a:spcBef>
                    <a:spcAft>
                      <a:spcPts val="0"/>
                    </a:spcAft>
                    <a:buNone/>
                  </a:pPr>
                  <a:r>
                    <a:t/>
                  </a:r>
                  <a:endParaRPr sz="1600">
                    <a:solidFill>
                      <a:srgbClr val="595A5D"/>
                    </a:solidFill>
                    <a:latin typeface="Arial"/>
                    <a:ea typeface="Arial"/>
                    <a:cs typeface="Arial"/>
                    <a:sym typeface="Arial"/>
                  </a:endParaRPr>
                </a:p>
              </p:txBody>
            </p:sp>
            <p:sp>
              <p:nvSpPr>
                <p:cNvPr descr="Summary of TCO considerations." id="462" name="Google Shape;462;p42"/>
                <p:cNvSpPr/>
                <p:nvPr/>
              </p:nvSpPr>
              <p:spPr>
                <a:xfrm>
                  <a:off x="8865291" y="2506573"/>
                  <a:ext cx="3133958" cy="442825"/>
                </a:xfrm>
                <a:prstGeom prst="rect">
                  <a:avLst/>
                </a:prstGeom>
                <a:solidFill>
                  <a:srgbClr val="FFEE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595A5D"/>
                      </a:solidFill>
                      <a:latin typeface="Arial"/>
                      <a:ea typeface="Arial"/>
                      <a:cs typeface="Arial"/>
                      <a:sym typeface="Arial"/>
                    </a:rPr>
                    <a:t>Facilities cost</a:t>
                  </a:r>
                  <a:endParaRPr/>
                </a:p>
              </p:txBody>
            </p:sp>
            <p:sp>
              <p:nvSpPr>
                <p:cNvPr descr="Summary of TCO considerations." id="463" name="Google Shape;463;p42"/>
                <p:cNvSpPr/>
                <p:nvPr/>
              </p:nvSpPr>
              <p:spPr>
                <a:xfrm>
                  <a:off x="8865290" y="3028296"/>
                  <a:ext cx="1018876" cy="484449"/>
                </a:xfrm>
                <a:prstGeom prst="rect">
                  <a:avLst/>
                </a:prstGeom>
                <a:solidFill>
                  <a:srgbClr val="FFEE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595A5D"/>
                      </a:solidFill>
                      <a:latin typeface="Arial"/>
                      <a:ea typeface="Arial"/>
                      <a:cs typeface="Arial"/>
                      <a:sym typeface="Arial"/>
                    </a:rPr>
                    <a:t>Space</a:t>
                  </a:r>
                  <a:endParaRPr/>
                </a:p>
              </p:txBody>
            </p:sp>
            <p:sp>
              <p:nvSpPr>
                <p:cNvPr descr="Summary of TCO considerations." id="464" name="Google Shape;464;p42"/>
                <p:cNvSpPr/>
                <p:nvPr/>
              </p:nvSpPr>
              <p:spPr>
                <a:xfrm>
                  <a:off x="9929825" y="3028296"/>
                  <a:ext cx="1018876" cy="484449"/>
                </a:xfrm>
                <a:prstGeom prst="rect">
                  <a:avLst/>
                </a:prstGeom>
                <a:solidFill>
                  <a:srgbClr val="FFEE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595A5D"/>
                      </a:solidFill>
                      <a:latin typeface="Arial"/>
                      <a:ea typeface="Arial"/>
                      <a:cs typeface="Arial"/>
                      <a:sym typeface="Arial"/>
                    </a:rPr>
                    <a:t>Power</a:t>
                  </a:r>
                  <a:endParaRPr/>
                </a:p>
              </p:txBody>
            </p:sp>
            <p:sp>
              <p:nvSpPr>
                <p:cNvPr descr="Summary of TCO considerations." id="465" name="Google Shape;465;p42"/>
                <p:cNvSpPr/>
                <p:nvPr/>
              </p:nvSpPr>
              <p:spPr>
                <a:xfrm>
                  <a:off x="10984577" y="3028296"/>
                  <a:ext cx="1018876" cy="484449"/>
                </a:xfrm>
                <a:prstGeom prst="rect">
                  <a:avLst/>
                </a:prstGeom>
                <a:solidFill>
                  <a:srgbClr val="FFEE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595A5D"/>
                      </a:solidFill>
                      <a:latin typeface="Arial"/>
                      <a:ea typeface="Arial"/>
                      <a:cs typeface="Arial"/>
                      <a:sym typeface="Arial"/>
                    </a:rPr>
                    <a:t>Cooling</a:t>
                  </a:r>
                  <a:endParaRPr/>
                </a:p>
              </p:txBody>
            </p:sp>
          </p:grpSp>
          <p:sp>
            <p:nvSpPr>
              <p:cNvPr descr="collection of images showing the considerations for total cost of ownership" id="466" name="Google Shape;466;p42"/>
              <p:cNvSpPr/>
              <p:nvPr/>
            </p:nvSpPr>
            <p:spPr>
              <a:xfrm>
                <a:off x="742861" y="2821311"/>
                <a:ext cx="1681871" cy="379656"/>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67">
                    <a:solidFill>
                      <a:srgbClr val="FFFFFF"/>
                    </a:solidFill>
                    <a:latin typeface="Arial"/>
                    <a:ea typeface="Arial"/>
                    <a:cs typeface="Arial"/>
                    <a:sym typeface="Arial"/>
                  </a:rPr>
                  <a:t>Storage Costs</a:t>
                </a:r>
                <a:endParaRPr/>
              </a:p>
            </p:txBody>
          </p:sp>
          <p:sp>
            <p:nvSpPr>
              <p:cNvPr descr="Summary of TCO considerations." id="467" name="Google Shape;467;p42"/>
              <p:cNvSpPr/>
              <p:nvPr/>
            </p:nvSpPr>
            <p:spPr>
              <a:xfrm>
                <a:off x="100712" y="2704598"/>
                <a:ext cx="609600" cy="613083"/>
              </a:xfrm>
              <a:prstGeom prst="ellipse">
                <a:avLst/>
              </a:prstGeom>
              <a:solidFill>
                <a:srgbClr val="FFFFFF"/>
              </a:solidFill>
              <a:ln cap="flat" cmpd="sng" w="9525">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E36C09"/>
                    </a:solidFill>
                    <a:latin typeface="Arial"/>
                    <a:ea typeface="Arial"/>
                    <a:cs typeface="Arial"/>
                    <a:sym typeface="Arial"/>
                  </a:rPr>
                  <a:t>2</a:t>
                </a:r>
                <a:endParaRPr/>
              </a:p>
            </p:txBody>
          </p:sp>
        </p:grpSp>
        <p:grpSp>
          <p:nvGrpSpPr>
            <p:cNvPr descr="Network costs." id="468" name="Google Shape;468;p42"/>
            <p:cNvGrpSpPr/>
            <p:nvPr/>
          </p:nvGrpSpPr>
          <p:grpSpPr>
            <a:xfrm>
              <a:off x="100711" y="3849771"/>
              <a:ext cx="11902135" cy="1010441"/>
              <a:chOff x="100711" y="3785427"/>
              <a:chExt cx="11902135" cy="1010441"/>
            </a:xfrm>
          </p:grpSpPr>
          <p:grpSp>
            <p:nvGrpSpPr>
              <p:cNvPr id="469" name="Google Shape;469;p42"/>
              <p:cNvGrpSpPr/>
              <p:nvPr/>
            </p:nvGrpSpPr>
            <p:grpSpPr>
              <a:xfrm>
                <a:off x="470178" y="3785427"/>
                <a:ext cx="11532668" cy="1010441"/>
                <a:chOff x="470178" y="3785427"/>
                <a:chExt cx="11532668" cy="1010441"/>
              </a:xfrm>
            </p:grpSpPr>
            <p:sp>
              <p:nvSpPr>
                <p:cNvPr descr="Summary of TCO considerations." id="470" name="Google Shape;470;p42"/>
                <p:cNvSpPr/>
                <p:nvPr/>
              </p:nvSpPr>
              <p:spPr>
                <a:xfrm>
                  <a:off x="470178" y="3785427"/>
                  <a:ext cx="2227236" cy="1010441"/>
                </a:xfrm>
                <a:prstGeom prst="rect">
                  <a:avLst/>
                </a:prstGeom>
                <a:solidFill>
                  <a:srgbClr val="E36C09"/>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67">
                    <a:solidFill>
                      <a:srgbClr val="FFFFFF"/>
                    </a:solidFill>
                    <a:latin typeface="Arial"/>
                    <a:ea typeface="Arial"/>
                    <a:cs typeface="Arial"/>
                    <a:sym typeface="Arial"/>
                  </a:endParaRPr>
                </a:p>
              </p:txBody>
            </p:sp>
            <p:sp>
              <p:nvSpPr>
                <p:cNvPr descr="Summary of TCO considerations." id="471" name="Google Shape;471;p42"/>
                <p:cNvSpPr/>
                <p:nvPr/>
              </p:nvSpPr>
              <p:spPr>
                <a:xfrm>
                  <a:off x="2794622" y="3785427"/>
                  <a:ext cx="3062467" cy="1010441"/>
                </a:xfrm>
                <a:prstGeom prst="rect">
                  <a:avLst/>
                </a:prstGeom>
                <a:solidFill>
                  <a:srgbClr val="CAD2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595A5D"/>
                      </a:solidFill>
                      <a:latin typeface="Arial"/>
                      <a:ea typeface="Arial"/>
                      <a:cs typeface="Arial"/>
                      <a:sym typeface="Arial"/>
                    </a:rPr>
                    <a:t>Network hardware: Local area network (LAN) switches, load balancer bandwidth costs</a:t>
                  </a:r>
                  <a:endParaRPr/>
                </a:p>
              </p:txBody>
            </p:sp>
            <p:sp>
              <p:nvSpPr>
                <p:cNvPr descr="Summary of TCO considerations." id="472" name="Google Shape;472;p42"/>
                <p:cNvSpPr/>
                <p:nvPr/>
              </p:nvSpPr>
              <p:spPr>
                <a:xfrm>
                  <a:off x="5935150" y="3785427"/>
                  <a:ext cx="2836817" cy="1010441"/>
                </a:xfrm>
                <a:prstGeom prst="rect">
                  <a:avLst/>
                </a:prstGeom>
                <a:solidFill>
                  <a:srgbClr val="CAD2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A5D"/>
                    </a:solidFill>
                    <a:latin typeface="Arial"/>
                    <a:ea typeface="Arial"/>
                    <a:cs typeface="Arial"/>
                    <a:sym typeface="Arial"/>
                  </a:endParaRPr>
                </a:p>
                <a:p>
                  <a:pPr indent="0" lvl="0" marL="0" marR="0" rtl="0" algn="ctr">
                    <a:spcBef>
                      <a:spcPts val="0"/>
                    </a:spcBef>
                    <a:spcAft>
                      <a:spcPts val="0"/>
                    </a:spcAft>
                    <a:buNone/>
                  </a:pPr>
                  <a:r>
                    <a:rPr lang="en-US" sz="1600">
                      <a:solidFill>
                        <a:srgbClr val="595A5D"/>
                      </a:solidFill>
                      <a:latin typeface="Arial"/>
                      <a:ea typeface="Arial"/>
                      <a:cs typeface="Arial"/>
                      <a:sym typeface="Arial"/>
                    </a:rPr>
                    <a:t>Network administration costs</a:t>
                  </a:r>
                  <a:endParaRPr/>
                </a:p>
                <a:p>
                  <a:pPr indent="0" lvl="0" marL="0" marR="0" rtl="0" algn="ctr">
                    <a:spcBef>
                      <a:spcPts val="0"/>
                    </a:spcBef>
                    <a:spcAft>
                      <a:spcPts val="0"/>
                    </a:spcAft>
                    <a:buNone/>
                  </a:pPr>
                  <a:r>
                    <a:t/>
                  </a:r>
                  <a:endParaRPr sz="1600">
                    <a:solidFill>
                      <a:srgbClr val="595A5D"/>
                    </a:solidFill>
                    <a:latin typeface="Arial"/>
                    <a:ea typeface="Arial"/>
                    <a:cs typeface="Arial"/>
                    <a:sym typeface="Arial"/>
                  </a:endParaRPr>
                </a:p>
              </p:txBody>
            </p:sp>
            <p:sp>
              <p:nvSpPr>
                <p:cNvPr descr="Summary of TCO considerations." id="473" name="Google Shape;473;p42"/>
                <p:cNvSpPr/>
                <p:nvPr/>
              </p:nvSpPr>
              <p:spPr>
                <a:xfrm>
                  <a:off x="8864684" y="3785427"/>
                  <a:ext cx="3133958" cy="442825"/>
                </a:xfrm>
                <a:prstGeom prst="rect">
                  <a:avLst/>
                </a:prstGeom>
                <a:solidFill>
                  <a:srgbClr val="FFEE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595A5D"/>
                      </a:solidFill>
                      <a:latin typeface="Arial"/>
                      <a:ea typeface="Arial"/>
                      <a:cs typeface="Arial"/>
                      <a:sym typeface="Arial"/>
                    </a:rPr>
                    <a:t>Facilities cost</a:t>
                  </a:r>
                  <a:endParaRPr/>
                </a:p>
              </p:txBody>
            </p:sp>
            <p:sp>
              <p:nvSpPr>
                <p:cNvPr descr="Summary of TCO considerations." id="474" name="Google Shape;474;p42"/>
                <p:cNvSpPr/>
                <p:nvPr/>
              </p:nvSpPr>
              <p:spPr>
                <a:xfrm>
                  <a:off x="8864683" y="4294033"/>
                  <a:ext cx="1018876" cy="484449"/>
                </a:xfrm>
                <a:prstGeom prst="rect">
                  <a:avLst/>
                </a:prstGeom>
                <a:solidFill>
                  <a:srgbClr val="FFEE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595A5D"/>
                      </a:solidFill>
                      <a:latin typeface="Arial"/>
                      <a:ea typeface="Arial"/>
                      <a:cs typeface="Arial"/>
                      <a:sym typeface="Arial"/>
                    </a:rPr>
                    <a:t>Space</a:t>
                  </a:r>
                  <a:endParaRPr/>
                </a:p>
              </p:txBody>
            </p:sp>
            <p:sp>
              <p:nvSpPr>
                <p:cNvPr descr="Summary of TCO considerations." id="475" name="Google Shape;475;p42"/>
                <p:cNvSpPr/>
                <p:nvPr/>
              </p:nvSpPr>
              <p:spPr>
                <a:xfrm>
                  <a:off x="9929218" y="4294033"/>
                  <a:ext cx="1018876" cy="484449"/>
                </a:xfrm>
                <a:prstGeom prst="rect">
                  <a:avLst/>
                </a:prstGeom>
                <a:solidFill>
                  <a:srgbClr val="FFEE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595A5D"/>
                      </a:solidFill>
                      <a:latin typeface="Arial"/>
                      <a:ea typeface="Arial"/>
                      <a:cs typeface="Arial"/>
                      <a:sym typeface="Arial"/>
                    </a:rPr>
                    <a:t>Power</a:t>
                  </a:r>
                  <a:endParaRPr/>
                </a:p>
              </p:txBody>
            </p:sp>
            <p:sp>
              <p:nvSpPr>
                <p:cNvPr descr="Summary of TCO considerations." id="476" name="Google Shape;476;p42"/>
                <p:cNvSpPr/>
                <p:nvPr/>
              </p:nvSpPr>
              <p:spPr>
                <a:xfrm>
                  <a:off x="10983970" y="4294033"/>
                  <a:ext cx="1018876" cy="484449"/>
                </a:xfrm>
                <a:prstGeom prst="rect">
                  <a:avLst/>
                </a:prstGeom>
                <a:solidFill>
                  <a:srgbClr val="FFEE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595A5D"/>
                      </a:solidFill>
                      <a:latin typeface="Arial"/>
                      <a:ea typeface="Arial"/>
                      <a:cs typeface="Arial"/>
                      <a:sym typeface="Arial"/>
                    </a:rPr>
                    <a:t>Cooling</a:t>
                  </a:r>
                  <a:endParaRPr/>
                </a:p>
              </p:txBody>
            </p:sp>
          </p:grpSp>
          <p:sp>
            <p:nvSpPr>
              <p:cNvPr id="477" name="Google Shape;477;p42"/>
              <p:cNvSpPr/>
              <p:nvPr/>
            </p:nvSpPr>
            <p:spPr>
              <a:xfrm>
                <a:off x="702786" y="4100819"/>
                <a:ext cx="1762021" cy="379656"/>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67">
                    <a:solidFill>
                      <a:srgbClr val="FFFFFF"/>
                    </a:solidFill>
                    <a:latin typeface="Arial"/>
                    <a:ea typeface="Arial"/>
                    <a:cs typeface="Arial"/>
                    <a:sym typeface="Arial"/>
                  </a:rPr>
                  <a:t>Network Costs</a:t>
                </a:r>
                <a:endParaRPr/>
              </a:p>
            </p:txBody>
          </p:sp>
          <p:sp>
            <p:nvSpPr>
              <p:cNvPr descr="Summary of TCO considerations." id="478" name="Google Shape;478;p42"/>
              <p:cNvSpPr/>
              <p:nvPr/>
            </p:nvSpPr>
            <p:spPr>
              <a:xfrm>
                <a:off x="100711" y="3984106"/>
                <a:ext cx="609600" cy="613083"/>
              </a:xfrm>
              <a:prstGeom prst="ellipse">
                <a:avLst/>
              </a:prstGeom>
              <a:solidFill>
                <a:srgbClr val="FFFFFF"/>
              </a:solidFill>
              <a:ln cap="flat" cmpd="sng" w="9525">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E36C09"/>
                    </a:solidFill>
                    <a:latin typeface="Arial"/>
                    <a:ea typeface="Arial"/>
                    <a:cs typeface="Arial"/>
                    <a:sym typeface="Arial"/>
                  </a:rPr>
                  <a:t>3</a:t>
                </a:r>
                <a:endParaRPr/>
              </a:p>
            </p:txBody>
          </p:sp>
        </p:grpSp>
      </p:grpSp>
      <p:sp>
        <p:nvSpPr>
          <p:cNvPr id="479" name="Google Shape;479;p4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480" name="Google Shape;480;p4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On-premises versus all-in-cloud</a:t>
            </a:r>
            <a:endParaRPr/>
          </a:p>
        </p:txBody>
      </p:sp>
      <p:sp>
        <p:nvSpPr>
          <p:cNvPr id="486" name="Google Shape;486;p43"/>
          <p:cNvSpPr txBox="1"/>
          <p:nvPr/>
        </p:nvSpPr>
        <p:spPr>
          <a:xfrm>
            <a:off x="522201" y="1263593"/>
            <a:ext cx="11147602"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You could save up to </a:t>
            </a:r>
            <a:r>
              <a:rPr b="1" lang="en-US" sz="2400">
                <a:solidFill>
                  <a:schemeClr val="accent5"/>
                </a:solidFill>
                <a:latin typeface="Arial"/>
                <a:ea typeface="Arial"/>
                <a:cs typeface="Arial"/>
                <a:sym typeface="Arial"/>
              </a:rPr>
              <a:t>96 percent </a:t>
            </a:r>
            <a:r>
              <a:rPr lang="en-US" sz="2400">
                <a:solidFill>
                  <a:schemeClr val="dk1"/>
                </a:solidFill>
                <a:latin typeface="Arial"/>
                <a:ea typeface="Arial"/>
                <a:cs typeface="Arial"/>
                <a:sym typeface="Arial"/>
              </a:rPr>
              <a:t>a year by moving your infrastructure to AWS. </a:t>
            </a:r>
            <a:endParaRPr/>
          </a:p>
          <a:p>
            <a:pPr indent="0" lvl="0" marL="0" marR="0" rtl="0" algn="ctr">
              <a:spcBef>
                <a:spcPts val="0"/>
              </a:spcBef>
              <a:spcAft>
                <a:spcPts val="0"/>
              </a:spcAft>
              <a:buNone/>
            </a:pPr>
            <a:r>
              <a:rPr lang="en-US" sz="2400">
                <a:solidFill>
                  <a:schemeClr val="dk1"/>
                </a:solidFill>
                <a:latin typeface="Arial"/>
                <a:ea typeface="Arial"/>
                <a:cs typeface="Arial"/>
                <a:sym typeface="Arial"/>
              </a:rPr>
              <a:t>Your 3-year total savings would be </a:t>
            </a:r>
            <a:r>
              <a:rPr b="1" lang="en-US" sz="2400">
                <a:solidFill>
                  <a:schemeClr val="accent5"/>
                </a:solidFill>
                <a:latin typeface="Arial"/>
                <a:ea typeface="Arial"/>
                <a:cs typeface="Arial"/>
                <a:sym typeface="Arial"/>
              </a:rPr>
              <a:t>$159,913</a:t>
            </a:r>
            <a:r>
              <a:rPr lang="en-US" sz="2800">
                <a:solidFill>
                  <a:schemeClr val="dk1"/>
                </a:solidFill>
                <a:latin typeface="Arial"/>
                <a:ea typeface="Arial"/>
                <a:cs typeface="Arial"/>
                <a:sym typeface="Arial"/>
              </a:rPr>
              <a:t>.</a:t>
            </a:r>
            <a:endParaRPr/>
          </a:p>
        </p:txBody>
      </p:sp>
      <p:pic>
        <p:nvPicPr>
          <p:cNvPr descr="chart comparing total cost of ownership for on-premises and AWS." id="487" name="Google Shape;487;p43"/>
          <p:cNvPicPr preferRelativeResize="0"/>
          <p:nvPr/>
        </p:nvPicPr>
        <p:blipFill rotWithShape="1">
          <a:blip r:embed="rId3">
            <a:alphaModFix/>
          </a:blip>
          <a:srcRect b="0" l="0" r="0" t="0"/>
          <a:stretch/>
        </p:blipFill>
        <p:spPr>
          <a:xfrm>
            <a:off x="625418" y="2291055"/>
            <a:ext cx="4938188" cy="3475021"/>
          </a:xfrm>
          <a:prstGeom prst="rect">
            <a:avLst/>
          </a:prstGeom>
          <a:noFill/>
          <a:ln>
            <a:noFill/>
          </a:ln>
        </p:spPr>
      </p:pic>
      <p:sp>
        <p:nvSpPr>
          <p:cNvPr id="488" name="Google Shape;488;p43"/>
          <p:cNvSpPr txBox="1"/>
          <p:nvPr/>
        </p:nvSpPr>
        <p:spPr>
          <a:xfrm>
            <a:off x="189080" y="5773642"/>
            <a:ext cx="581086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AWS cost includes business-level support and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a 3-year PURI EC2 instance</a:t>
            </a:r>
            <a:endParaRPr/>
          </a:p>
        </p:txBody>
      </p:sp>
      <p:pic>
        <p:nvPicPr>
          <p:cNvPr descr="Bar graph comparing total cost of ownership for on-premises and AWS." id="489" name="Google Shape;489;p43"/>
          <p:cNvPicPr preferRelativeResize="0"/>
          <p:nvPr/>
        </p:nvPicPr>
        <p:blipFill rotWithShape="1">
          <a:blip r:embed="rId4">
            <a:alphaModFix/>
          </a:blip>
          <a:srcRect b="0" l="0" r="0" t="0"/>
          <a:stretch/>
        </p:blipFill>
        <p:spPr>
          <a:xfrm>
            <a:off x="6135330" y="2156145"/>
            <a:ext cx="5528846" cy="4323048"/>
          </a:xfrm>
          <a:prstGeom prst="rect">
            <a:avLst/>
          </a:prstGeom>
          <a:noFill/>
          <a:ln>
            <a:noFill/>
          </a:ln>
        </p:spPr>
      </p:pic>
      <p:sp>
        <p:nvSpPr>
          <p:cNvPr id="490" name="Google Shape;490;p4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491" name="Google Shape;491;p4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Module overview</a:t>
            </a:r>
            <a:endParaRPr/>
          </a:p>
        </p:txBody>
      </p:sp>
      <p:sp>
        <p:nvSpPr>
          <p:cNvPr id="216" name="Google Shape;216;p26"/>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US"/>
              <a:t>Topics</a:t>
            </a:r>
            <a:endParaRPr/>
          </a:p>
          <a:p>
            <a:pPr indent="-228600" lvl="0" marL="228600" rtl="0" algn="l">
              <a:lnSpc>
                <a:spcPct val="90000"/>
              </a:lnSpc>
              <a:spcBef>
                <a:spcPts val="1000"/>
              </a:spcBef>
              <a:spcAft>
                <a:spcPts val="0"/>
              </a:spcAft>
              <a:buClr>
                <a:schemeClr val="dk1"/>
              </a:buClr>
              <a:buSzPts val="1800"/>
              <a:buChar char="•"/>
            </a:pPr>
            <a:r>
              <a:rPr lang="en-US" sz="1800"/>
              <a:t>Fundamentals of pricing</a:t>
            </a:r>
            <a:endParaRPr/>
          </a:p>
          <a:p>
            <a:pPr indent="-228600" lvl="0" marL="228600" rtl="0" algn="l">
              <a:lnSpc>
                <a:spcPct val="90000"/>
              </a:lnSpc>
              <a:spcBef>
                <a:spcPts val="1000"/>
              </a:spcBef>
              <a:spcAft>
                <a:spcPts val="0"/>
              </a:spcAft>
              <a:buClr>
                <a:schemeClr val="dk1"/>
              </a:buClr>
              <a:buSzPts val="1800"/>
              <a:buChar char="•"/>
            </a:pPr>
            <a:r>
              <a:rPr lang="en-US" sz="1800"/>
              <a:t>Total Cost of Ownership</a:t>
            </a:r>
            <a:endParaRPr/>
          </a:p>
          <a:p>
            <a:pPr indent="-228600" lvl="0" marL="228600" rtl="0" algn="l">
              <a:lnSpc>
                <a:spcPct val="90000"/>
              </a:lnSpc>
              <a:spcBef>
                <a:spcPts val="1000"/>
              </a:spcBef>
              <a:spcAft>
                <a:spcPts val="0"/>
              </a:spcAft>
              <a:buClr>
                <a:schemeClr val="dk1"/>
              </a:buClr>
              <a:buSzPts val="1800"/>
              <a:buChar char="•"/>
            </a:pPr>
            <a:r>
              <a:rPr lang="en-US" sz="1800"/>
              <a:t>AWS Organizations</a:t>
            </a:r>
            <a:endParaRPr/>
          </a:p>
          <a:p>
            <a:pPr indent="-228600" lvl="0" marL="228600" rtl="0" algn="l">
              <a:lnSpc>
                <a:spcPct val="90000"/>
              </a:lnSpc>
              <a:spcBef>
                <a:spcPts val="1000"/>
              </a:spcBef>
              <a:spcAft>
                <a:spcPts val="0"/>
              </a:spcAft>
              <a:buClr>
                <a:schemeClr val="dk1"/>
              </a:buClr>
              <a:buSzPts val="1800"/>
              <a:buChar char="•"/>
            </a:pPr>
            <a:r>
              <a:rPr lang="en-US" sz="1800"/>
              <a:t>AWS Billing and Cost Management</a:t>
            </a:r>
            <a:endParaRPr/>
          </a:p>
          <a:p>
            <a:pPr indent="-228600" lvl="0" marL="228600" rtl="0" algn="l">
              <a:lnSpc>
                <a:spcPct val="90000"/>
              </a:lnSpc>
              <a:spcBef>
                <a:spcPts val="1000"/>
              </a:spcBef>
              <a:spcAft>
                <a:spcPts val="0"/>
              </a:spcAft>
              <a:buClr>
                <a:schemeClr val="dk1"/>
              </a:buClr>
              <a:buSzPts val="1800"/>
              <a:buChar char="•"/>
            </a:pPr>
            <a:r>
              <a:rPr lang="en-US" sz="1800"/>
              <a:t>Technical Support</a:t>
            </a:r>
            <a:endParaRPr/>
          </a:p>
          <a:p>
            <a:pPr indent="0" lvl="0" marL="0" rtl="0" algn="l">
              <a:lnSpc>
                <a:spcPct val="90000"/>
              </a:lnSpc>
              <a:spcBef>
                <a:spcPts val="1000"/>
              </a:spcBef>
              <a:spcAft>
                <a:spcPts val="0"/>
              </a:spcAft>
              <a:buClr>
                <a:schemeClr val="dk1"/>
              </a:buClr>
              <a:buSzPts val="2800"/>
              <a:buNone/>
            </a:pPr>
            <a:r>
              <a:t/>
            </a:r>
            <a:endParaRPr b="1"/>
          </a:p>
          <a:p>
            <a:pPr indent="0" lvl="0" marL="0" rtl="0" algn="l">
              <a:lnSpc>
                <a:spcPct val="90000"/>
              </a:lnSpc>
              <a:spcBef>
                <a:spcPts val="1000"/>
              </a:spcBef>
              <a:spcAft>
                <a:spcPts val="0"/>
              </a:spcAft>
              <a:buClr>
                <a:schemeClr val="dk1"/>
              </a:buClr>
              <a:buSzPts val="2800"/>
              <a:buNone/>
            </a:pPr>
            <a:r>
              <a:rPr b="1" lang="en-US"/>
              <a:t>Demo</a:t>
            </a:r>
            <a:endParaRPr/>
          </a:p>
          <a:p>
            <a:pPr indent="-228600" lvl="0" marL="228600" rtl="0" algn="l">
              <a:lnSpc>
                <a:spcPct val="90000"/>
              </a:lnSpc>
              <a:spcBef>
                <a:spcPts val="1000"/>
              </a:spcBef>
              <a:spcAft>
                <a:spcPts val="0"/>
              </a:spcAft>
              <a:buClr>
                <a:schemeClr val="dk1"/>
              </a:buClr>
              <a:buSzPts val="1800"/>
              <a:buChar char="•"/>
            </a:pPr>
            <a:r>
              <a:rPr lang="en-US" sz="1800"/>
              <a:t>Overview of the Billing Dashboard</a:t>
            </a:r>
            <a:endParaRPr/>
          </a:p>
          <a:p>
            <a:pPr indent="0" lvl="0" marL="0" rtl="0" algn="l">
              <a:lnSpc>
                <a:spcPct val="90000"/>
              </a:lnSpc>
              <a:spcBef>
                <a:spcPts val="1800"/>
              </a:spcBef>
              <a:spcAft>
                <a:spcPts val="0"/>
              </a:spcAft>
              <a:buClr>
                <a:schemeClr val="dk1"/>
              </a:buClr>
              <a:buSzPts val="2800"/>
              <a:buNone/>
            </a:pPr>
            <a:r>
              <a:t/>
            </a:r>
            <a:endParaRPr/>
          </a:p>
        </p:txBody>
      </p:sp>
      <p:sp>
        <p:nvSpPr>
          <p:cNvPr id="217" name="Google Shape;217;p26"/>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US"/>
              <a:t>Activities</a:t>
            </a:r>
            <a:endParaRPr/>
          </a:p>
          <a:p>
            <a:pPr indent="-228600" lvl="0" marL="228600" rtl="0" algn="l">
              <a:lnSpc>
                <a:spcPct val="90000"/>
              </a:lnSpc>
              <a:spcBef>
                <a:spcPts val="1000"/>
              </a:spcBef>
              <a:spcAft>
                <a:spcPts val="0"/>
              </a:spcAft>
              <a:buClr>
                <a:schemeClr val="dk1"/>
              </a:buClr>
              <a:buSzPts val="1800"/>
              <a:buChar char="•"/>
            </a:pPr>
            <a:r>
              <a:rPr lang="en-US" sz="1800"/>
              <a:t>AWS Pricing Calculator</a:t>
            </a:r>
            <a:endParaRPr/>
          </a:p>
          <a:p>
            <a:pPr indent="-228600" lvl="0" marL="228600" rtl="0" algn="l">
              <a:lnSpc>
                <a:spcPct val="90000"/>
              </a:lnSpc>
              <a:spcBef>
                <a:spcPts val="1000"/>
              </a:spcBef>
              <a:spcAft>
                <a:spcPts val="0"/>
              </a:spcAft>
              <a:buClr>
                <a:schemeClr val="dk1"/>
              </a:buClr>
              <a:buSzPts val="1800"/>
              <a:buChar char="•"/>
            </a:pPr>
            <a:r>
              <a:rPr lang="en-US" sz="1800"/>
              <a:t>Support plans scavenger hunt</a:t>
            </a:r>
            <a:endParaRPr/>
          </a:p>
          <a:p>
            <a:pPr indent="-76200" lvl="0" marL="228600" rtl="0" algn="l">
              <a:lnSpc>
                <a:spcPct val="90000"/>
              </a:lnSpc>
              <a:spcBef>
                <a:spcPts val="1000"/>
              </a:spcBef>
              <a:spcAft>
                <a:spcPts val="0"/>
              </a:spcAft>
              <a:buClr>
                <a:schemeClr val="dk1"/>
              </a:buClr>
              <a:buSzPts val="2400"/>
              <a:buNone/>
            </a:pPr>
            <a:r>
              <a:t/>
            </a:r>
            <a:endParaRPr sz="2400"/>
          </a:p>
        </p:txBody>
      </p:sp>
      <p:grpSp>
        <p:nvGrpSpPr>
          <p:cNvPr id="218" name="Google Shape;218;p26"/>
          <p:cNvGrpSpPr/>
          <p:nvPr/>
        </p:nvGrpSpPr>
        <p:grpSpPr>
          <a:xfrm>
            <a:off x="6246312" y="5640693"/>
            <a:ext cx="2832953" cy="532323"/>
            <a:chOff x="4188879" y="4810544"/>
            <a:chExt cx="2832953" cy="532323"/>
          </a:xfrm>
        </p:grpSpPr>
        <p:sp>
          <p:nvSpPr>
            <p:cNvPr id="219" name="Google Shape;219;p26"/>
            <p:cNvSpPr txBox="1"/>
            <p:nvPr/>
          </p:nvSpPr>
          <p:spPr>
            <a:xfrm>
              <a:off x="4721202" y="4892040"/>
              <a:ext cx="230063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Knowledge check</a:t>
              </a:r>
              <a:endParaRPr/>
            </a:p>
          </p:txBody>
        </p:sp>
        <p:pic>
          <p:nvPicPr>
            <p:cNvPr id="220" name="Google Shape;220;p26"/>
            <p:cNvPicPr preferRelativeResize="0"/>
            <p:nvPr/>
          </p:nvPicPr>
          <p:blipFill rotWithShape="1">
            <a:blip r:embed="rId3">
              <a:alphaModFix/>
            </a:blip>
            <a:srcRect b="0" l="0" r="0" t="0"/>
            <a:stretch/>
          </p:blipFill>
          <p:spPr>
            <a:xfrm>
              <a:off x="4188879" y="4810544"/>
              <a:ext cx="532323" cy="532323"/>
            </a:xfrm>
            <a:prstGeom prst="rect">
              <a:avLst/>
            </a:prstGeom>
            <a:noFill/>
            <a:ln>
              <a:noFill/>
            </a:ln>
          </p:spPr>
        </p:pic>
      </p:grpSp>
      <p:sp>
        <p:nvSpPr>
          <p:cNvPr id="221" name="Google Shape;221;p2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222" name="Google Shape;222;p2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AWS Pricing Calculator</a:t>
            </a:r>
            <a:endParaRPr/>
          </a:p>
        </p:txBody>
      </p:sp>
      <p:sp>
        <p:nvSpPr>
          <p:cNvPr id="497" name="Google Shape;497;p44"/>
          <p:cNvSpPr txBox="1"/>
          <p:nvPr>
            <p:ph idx="1" type="body"/>
          </p:nvPr>
        </p:nvSpPr>
        <p:spPr>
          <a:xfrm>
            <a:off x="238538" y="1440305"/>
            <a:ext cx="5857461" cy="491330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Use the </a:t>
            </a:r>
            <a:r>
              <a:rPr lang="en-US">
                <a:solidFill>
                  <a:schemeClr val="accent5"/>
                </a:solidFill>
                <a:latin typeface="Arial"/>
                <a:ea typeface="Arial"/>
                <a:cs typeface="Arial"/>
                <a:sym typeface="Arial"/>
              </a:rPr>
              <a:t>AWS Pricing Calculator </a:t>
            </a:r>
            <a:r>
              <a:rPr lang="en-US"/>
              <a:t>to:</a:t>
            </a:r>
            <a:endParaRPr/>
          </a:p>
          <a:p>
            <a:pPr indent="-465138" lvl="0" marL="465138" rtl="0" algn="l">
              <a:lnSpc>
                <a:spcPct val="90000"/>
              </a:lnSpc>
              <a:spcBef>
                <a:spcPts val="1000"/>
              </a:spcBef>
              <a:spcAft>
                <a:spcPts val="0"/>
              </a:spcAft>
              <a:buClr>
                <a:schemeClr val="dk1"/>
              </a:buClr>
              <a:buSzPts val="2400"/>
              <a:buChar char="•"/>
            </a:pPr>
            <a:r>
              <a:rPr lang="en-US" sz="2400"/>
              <a:t>Estimate monthly costs</a:t>
            </a:r>
            <a:endParaRPr/>
          </a:p>
          <a:p>
            <a:pPr indent="-465138" lvl="0" marL="465138" rtl="0" algn="l">
              <a:lnSpc>
                <a:spcPct val="90000"/>
              </a:lnSpc>
              <a:spcBef>
                <a:spcPts val="1000"/>
              </a:spcBef>
              <a:spcAft>
                <a:spcPts val="0"/>
              </a:spcAft>
              <a:buClr>
                <a:schemeClr val="dk1"/>
              </a:buClr>
              <a:buSzPts val="2400"/>
              <a:buChar char="•"/>
            </a:pPr>
            <a:r>
              <a:rPr lang="en-US" sz="2400"/>
              <a:t>Identify opportunities to reduce monthly costs</a:t>
            </a:r>
            <a:endParaRPr/>
          </a:p>
          <a:p>
            <a:pPr indent="-465138" lvl="0" marL="465138" rtl="0" algn="l">
              <a:lnSpc>
                <a:spcPct val="90000"/>
              </a:lnSpc>
              <a:spcBef>
                <a:spcPts val="1000"/>
              </a:spcBef>
              <a:spcAft>
                <a:spcPts val="0"/>
              </a:spcAft>
              <a:buClr>
                <a:schemeClr val="dk1"/>
              </a:buClr>
              <a:buSzPts val="2400"/>
              <a:buChar char="•"/>
            </a:pPr>
            <a:r>
              <a:rPr lang="en-US" sz="2400"/>
              <a:t>Model your solutions before building them</a:t>
            </a:r>
            <a:endParaRPr/>
          </a:p>
          <a:p>
            <a:pPr indent="-465138" lvl="0" marL="465138" rtl="0" algn="l">
              <a:lnSpc>
                <a:spcPct val="90000"/>
              </a:lnSpc>
              <a:spcBef>
                <a:spcPts val="1000"/>
              </a:spcBef>
              <a:spcAft>
                <a:spcPts val="0"/>
              </a:spcAft>
              <a:buClr>
                <a:schemeClr val="dk1"/>
              </a:buClr>
              <a:buSzPts val="2400"/>
              <a:buChar char="•"/>
            </a:pPr>
            <a:r>
              <a:rPr lang="en-US" sz="2400"/>
              <a:t>Explore price points and calculations behind your estimate</a:t>
            </a:r>
            <a:endParaRPr/>
          </a:p>
          <a:p>
            <a:pPr indent="-465138" lvl="0" marL="465138" rtl="0" algn="l">
              <a:lnSpc>
                <a:spcPct val="90000"/>
              </a:lnSpc>
              <a:spcBef>
                <a:spcPts val="1000"/>
              </a:spcBef>
              <a:spcAft>
                <a:spcPts val="0"/>
              </a:spcAft>
              <a:buClr>
                <a:schemeClr val="dk1"/>
              </a:buClr>
              <a:buSzPts val="2400"/>
              <a:buChar char="•"/>
            </a:pPr>
            <a:r>
              <a:rPr lang="en-US" sz="2400"/>
              <a:t>Find the available instance types and contract terms that meet your needs</a:t>
            </a:r>
            <a:endParaRPr/>
          </a:p>
          <a:p>
            <a:pPr indent="-465138" lvl="0" marL="465138" rtl="0" algn="l">
              <a:lnSpc>
                <a:spcPct val="90000"/>
              </a:lnSpc>
              <a:spcBef>
                <a:spcPts val="1000"/>
              </a:spcBef>
              <a:spcAft>
                <a:spcPts val="0"/>
              </a:spcAft>
              <a:buClr>
                <a:schemeClr val="dk1"/>
              </a:buClr>
              <a:buSzPts val="2400"/>
              <a:buChar char="•"/>
            </a:pPr>
            <a:r>
              <a:rPr lang="en-US" sz="2400"/>
              <a:t>Name your estimate and create and name </a:t>
            </a:r>
            <a:r>
              <a:rPr lang="en-US" sz="2400">
                <a:solidFill>
                  <a:schemeClr val="accent5"/>
                </a:solidFill>
                <a:latin typeface="Arial"/>
                <a:ea typeface="Arial"/>
                <a:cs typeface="Arial"/>
                <a:sym typeface="Arial"/>
              </a:rPr>
              <a:t>groups</a:t>
            </a:r>
            <a:r>
              <a:rPr lang="en-US" sz="2400"/>
              <a:t> of services</a:t>
            </a:r>
            <a:endParaRPr/>
          </a:p>
          <a:p>
            <a:pPr indent="-76200" lvl="1" marL="685800" rtl="0" algn="l">
              <a:lnSpc>
                <a:spcPct val="90000"/>
              </a:lnSpc>
              <a:spcBef>
                <a:spcPts val="500"/>
              </a:spcBef>
              <a:spcAft>
                <a:spcPts val="0"/>
              </a:spcAft>
              <a:buClr>
                <a:schemeClr val="dk1"/>
              </a:buClr>
              <a:buSzPts val="2400"/>
              <a:buNone/>
            </a:pPr>
            <a:r>
              <a:t/>
            </a:r>
            <a:endParaRPr/>
          </a:p>
        </p:txBody>
      </p:sp>
      <p:pic>
        <p:nvPicPr>
          <p:cNvPr descr="Screenshot of AWS Pricing Calculator website." id="498" name="Google Shape;498;p44"/>
          <p:cNvPicPr preferRelativeResize="0"/>
          <p:nvPr/>
        </p:nvPicPr>
        <p:blipFill rotWithShape="1">
          <a:blip r:embed="rId3">
            <a:alphaModFix/>
          </a:blip>
          <a:srcRect b="0" l="0" r="0" t="0"/>
          <a:stretch/>
        </p:blipFill>
        <p:spPr>
          <a:xfrm>
            <a:off x="6213440" y="1440306"/>
            <a:ext cx="5817420" cy="3401518"/>
          </a:xfrm>
          <a:prstGeom prst="rect">
            <a:avLst/>
          </a:prstGeom>
          <a:noFill/>
          <a:ln>
            <a:noFill/>
          </a:ln>
        </p:spPr>
      </p:pic>
      <p:sp>
        <p:nvSpPr>
          <p:cNvPr id="499" name="Google Shape;499;p44"/>
          <p:cNvSpPr txBox="1"/>
          <p:nvPr/>
        </p:nvSpPr>
        <p:spPr>
          <a:xfrm>
            <a:off x="6748744" y="4841824"/>
            <a:ext cx="47468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Access the </a:t>
            </a:r>
            <a:r>
              <a:rPr lang="en-US" sz="2400" u="sng">
                <a:solidFill>
                  <a:schemeClr val="hlink"/>
                </a:solidFill>
                <a:latin typeface="Arial"/>
                <a:ea typeface="Arial"/>
                <a:cs typeface="Arial"/>
                <a:sym typeface="Arial"/>
                <a:hlinkClick r:id="rId4"/>
              </a:rPr>
              <a:t>AWS Pricing Calculator</a:t>
            </a:r>
            <a:endParaRPr sz="2400">
              <a:solidFill>
                <a:schemeClr val="dk1"/>
              </a:solidFill>
              <a:latin typeface="Arial"/>
              <a:ea typeface="Arial"/>
              <a:cs typeface="Arial"/>
              <a:sym typeface="Arial"/>
            </a:endParaRPr>
          </a:p>
        </p:txBody>
      </p:sp>
      <p:sp>
        <p:nvSpPr>
          <p:cNvPr id="500" name="Google Shape;500;p4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501" name="Google Shape;501;p4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Reading an estimate</a:t>
            </a:r>
            <a:endParaRPr/>
          </a:p>
        </p:txBody>
      </p:sp>
      <p:sp>
        <p:nvSpPr>
          <p:cNvPr id="507" name="Google Shape;507;p45"/>
          <p:cNvSpPr txBox="1"/>
          <p:nvPr/>
        </p:nvSpPr>
        <p:spPr>
          <a:xfrm>
            <a:off x="412393" y="1376048"/>
            <a:ext cx="113672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Your estimate is broken into: first 12 months total, total upfront, and total monthly.</a:t>
            </a:r>
            <a:endParaRPr/>
          </a:p>
        </p:txBody>
      </p:sp>
      <p:pic>
        <p:nvPicPr>
          <p:cNvPr descr="screenshot of an example AWS Pricing Calculator estimate." id="508" name="Google Shape;508;p45"/>
          <p:cNvPicPr preferRelativeResize="0"/>
          <p:nvPr>
            <p:ph idx="4294967295" type="body"/>
          </p:nvPr>
        </p:nvPicPr>
        <p:blipFill rotWithShape="1">
          <a:blip r:embed="rId3">
            <a:alphaModFix/>
          </a:blip>
          <a:srcRect b="0" l="0" r="0" t="0"/>
          <a:stretch/>
        </p:blipFill>
        <p:spPr>
          <a:xfrm>
            <a:off x="666750" y="2082800"/>
            <a:ext cx="10858500" cy="4273550"/>
          </a:xfrm>
          <a:prstGeom prst="rect">
            <a:avLst/>
          </a:prstGeom>
          <a:noFill/>
          <a:ln>
            <a:noFill/>
          </a:ln>
        </p:spPr>
      </p:pic>
      <p:sp>
        <p:nvSpPr>
          <p:cNvPr id="509" name="Google Shape;509;p45"/>
          <p:cNvSpPr txBox="1"/>
          <p:nvPr/>
        </p:nvSpPr>
        <p:spPr>
          <a:xfrm>
            <a:off x="2488367" y="2582692"/>
            <a:ext cx="2141933"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accent5"/>
                </a:solidFill>
                <a:latin typeface="Arial"/>
                <a:ea typeface="Arial"/>
                <a:cs typeface="Arial"/>
                <a:sym typeface="Arial"/>
              </a:rPr>
              <a:t>First 12 months total</a:t>
            </a:r>
            <a:endParaRPr/>
          </a:p>
        </p:txBody>
      </p:sp>
      <p:sp>
        <p:nvSpPr>
          <p:cNvPr id="510" name="Google Shape;510;p45"/>
          <p:cNvSpPr txBox="1"/>
          <p:nvPr/>
        </p:nvSpPr>
        <p:spPr>
          <a:xfrm>
            <a:off x="6725403" y="2582692"/>
            <a:ext cx="1430200"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accent5"/>
                </a:solidFill>
                <a:latin typeface="Arial"/>
                <a:ea typeface="Arial"/>
                <a:cs typeface="Arial"/>
                <a:sym typeface="Arial"/>
              </a:rPr>
              <a:t>Total upfront</a:t>
            </a:r>
            <a:endParaRPr/>
          </a:p>
        </p:txBody>
      </p:sp>
      <p:sp>
        <p:nvSpPr>
          <p:cNvPr id="511" name="Google Shape;511;p45"/>
          <p:cNvSpPr txBox="1"/>
          <p:nvPr/>
        </p:nvSpPr>
        <p:spPr>
          <a:xfrm>
            <a:off x="9321204" y="2582692"/>
            <a:ext cx="1500732"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accent5"/>
                </a:solidFill>
                <a:latin typeface="Arial"/>
                <a:ea typeface="Arial"/>
                <a:cs typeface="Arial"/>
                <a:sym typeface="Arial"/>
              </a:rPr>
              <a:t>Total monthly</a:t>
            </a:r>
            <a:endParaRPr/>
          </a:p>
        </p:txBody>
      </p:sp>
      <p:sp>
        <p:nvSpPr>
          <p:cNvPr id="512" name="Google Shape;512;p4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513" name="Google Shape;513;p4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3600"/>
              <a:t>Activity: AWS Pricing Calculator activity </a:t>
            </a:r>
            <a:endParaRPr/>
          </a:p>
        </p:txBody>
      </p:sp>
      <p:sp>
        <p:nvSpPr>
          <p:cNvPr id="519" name="Google Shape;519;p46"/>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1" marL="685800" rtl="0" algn="l">
              <a:lnSpc>
                <a:spcPct val="90000"/>
              </a:lnSpc>
              <a:spcBef>
                <a:spcPts val="0"/>
              </a:spcBef>
              <a:spcAft>
                <a:spcPts val="0"/>
              </a:spcAft>
              <a:buClr>
                <a:schemeClr val="dk1"/>
              </a:buClr>
              <a:buSzPts val="2400"/>
              <a:buChar char="•"/>
            </a:pPr>
            <a:r>
              <a:rPr lang="en-US"/>
              <a:t>Break up into groups of four or five and use the </a:t>
            </a:r>
            <a:r>
              <a:rPr lang="en-US" u="sng">
                <a:solidFill>
                  <a:schemeClr val="hlink"/>
                </a:solidFill>
                <a:hlinkClick r:id="rId3"/>
              </a:rPr>
              <a:t>AWS Pricing Calculator</a:t>
            </a:r>
            <a:r>
              <a:rPr lang="en-US"/>
              <a:t> and specifications provided to develop a cost estimate. </a:t>
            </a:r>
            <a:endParaRPr/>
          </a:p>
          <a:p>
            <a:pPr indent="-228600" lvl="1" marL="685800" rtl="0" algn="l">
              <a:lnSpc>
                <a:spcPct val="90000"/>
              </a:lnSpc>
              <a:spcBef>
                <a:spcPts val="500"/>
              </a:spcBef>
              <a:spcAft>
                <a:spcPts val="0"/>
              </a:spcAft>
              <a:buClr>
                <a:schemeClr val="dk1"/>
              </a:buClr>
              <a:buSzPts val="2400"/>
              <a:buChar char="•"/>
            </a:pPr>
            <a:r>
              <a:rPr lang="en-US"/>
              <a:t>Be prepared to report your findings back to the class.</a:t>
            </a:r>
            <a:endParaRPr/>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a:p>
            <a:pPr indent="0" lvl="0" marL="0" rtl="0" algn="l">
              <a:lnSpc>
                <a:spcPct val="90000"/>
              </a:lnSpc>
              <a:spcBef>
                <a:spcPts val="1000"/>
              </a:spcBef>
              <a:spcAft>
                <a:spcPts val="0"/>
              </a:spcAft>
              <a:buClr>
                <a:schemeClr val="dk1"/>
              </a:buClr>
              <a:buSzPts val="2800"/>
              <a:buNone/>
            </a:pPr>
            <a:r>
              <a:t/>
            </a:r>
            <a:endParaRPr/>
          </a:p>
        </p:txBody>
      </p:sp>
      <p:grpSp>
        <p:nvGrpSpPr>
          <p:cNvPr descr="Screenshot of AWS Pricing Calculator website and tool." id="520" name="Google Shape;520;p46"/>
          <p:cNvGrpSpPr/>
          <p:nvPr/>
        </p:nvGrpSpPr>
        <p:grpSpPr>
          <a:xfrm>
            <a:off x="337813" y="2816435"/>
            <a:ext cx="11516375" cy="3405498"/>
            <a:chOff x="449698" y="2576595"/>
            <a:chExt cx="11516375" cy="3405498"/>
          </a:xfrm>
        </p:grpSpPr>
        <p:pic>
          <p:nvPicPr>
            <p:cNvPr descr="screenshot of create estimate button on AWS Pricing Calculator website." id="521" name="Google Shape;521;p46"/>
            <p:cNvPicPr preferRelativeResize="0"/>
            <p:nvPr/>
          </p:nvPicPr>
          <p:blipFill rotWithShape="1">
            <a:blip r:embed="rId4">
              <a:alphaModFix/>
            </a:blip>
            <a:srcRect b="0" l="0" r="0" t="0"/>
            <a:stretch/>
          </p:blipFill>
          <p:spPr>
            <a:xfrm>
              <a:off x="449698" y="2782726"/>
              <a:ext cx="4881805" cy="2139685"/>
            </a:xfrm>
            <a:prstGeom prst="rect">
              <a:avLst/>
            </a:prstGeom>
            <a:noFill/>
            <a:ln>
              <a:noFill/>
            </a:ln>
          </p:spPr>
        </p:pic>
        <p:pic>
          <p:nvPicPr>
            <p:cNvPr descr="Screenshot of AWS Pricing Calculator tool." id="522" name="Google Shape;522;p46"/>
            <p:cNvPicPr preferRelativeResize="0"/>
            <p:nvPr/>
          </p:nvPicPr>
          <p:blipFill rotWithShape="1">
            <a:blip r:embed="rId5">
              <a:alphaModFix/>
            </a:blip>
            <a:srcRect b="0" l="0" r="0" t="0"/>
            <a:stretch/>
          </p:blipFill>
          <p:spPr>
            <a:xfrm>
              <a:off x="6420742" y="2576595"/>
              <a:ext cx="5545331" cy="3405498"/>
            </a:xfrm>
            <a:prstGeom prst="rect">
              <a:avLst/>
            </a:prstGeom>
            <a:noFill/>
            <a:ln>
              <a:noFill/>
            </a:ln>
          </p:spPr>
        </p:pic>
        <p:sp>
          <p:nvSpPr>
            <p:cNvPr id="523" name="Google Shape;523;p46"/>
            <p:cNvSpPr/>
            <p:nvPr/>
          </p:nvSpPr>
          <p:spPr>
            <a:xfrm>
              <a:off x="496136" y="4092477"/>
              <a:ext cx="1947263" cy="754984"/>
            </a:xfrm>
            <a:prstGeom prst="ellipse">
              <a:avLst/>
            </a:prstGeom>
            <a:noFill/>
            <a:ln cap="flat" cmpd="sng" w="381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24" name="Google Shape;524;p46"/>
            <p:cNvCxnSpPr/>
            <p:nvPr/>
          </p:nvCxnSpPr>
          <p:spPr>
            <a:xfrm flipH="1" rot="10800000">
              <a:off x="2443399" y="3429000"/>
              <a:ext cx="3897440" cy="1008090"/>
            </a:xfrm>
            <a:prstGeom prst="straightConnector1">
              <a:avLst/>
            </a:prstGeom>
            <a:noFill/>
            <a:ln cap="flat" cmpd="sng" w="38100">
              <a:solidFill>
                <a:schemeClr val="dk2"/>
              </a:solidFill>
              <a:prstDash val="solid"/>
              <a:miter lim="800000"/>
              <a:headEnd len="sm" w="sm" type="none"/>
              <a:tailEnd len="med" w="med" type="triangle"/>
            </a:ln>
          </p:spPr>
        </p:cxnSp>
      </p:grpSp>
      <p:sp>
        <p:nvSpPr>
          <p:cNvPr id="525" name="Google Shape;525;p46"/>
          <p:cNvSpPr txBox="1"/>
          <p:nvPr/>
        </p:nvSpPr>
        <p:spPr>
          <a:xfrm>
            <a:off x="964757" y="5175856"/>
            <a:ext cx="362791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u="sng">
                <a:solidFill>
                  <a:schemeClr val="hlink"/>
                </a:solidFill>
                <a:latin typeface="Arial"/>
                <a:ea typeface="Arial"/>
                <a:cs typeface="Arial"/>
                <a:sym typeface="Arial"/>
                <a:hlinkClick r:id="rId6"/>
              </a:rPr>
              <a:t>AWS Pricing calculator website</a:t>
            </a:r>
            <a:endParaRPr sz="2000">
              <a:solidFill>
                <a:schemeClr val="dk1"/>
              </a:solidFill>
              <a:latin typeface="Arial"/>
              <a:ea typeface="Arial"/>
              <a:cs typeface="Arial"/>
              <a:sym typeface="Arial"/>
            </a:endParaRPr>
          </a:p>
        </p:txBody>
      </p:sp>
      <p:sp>
        <p:nvSpPr>
          <p:cNvPr id="526" name="Google Shape;526;p4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527" name="Google Shape;527;p4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Additional benefit considerations</a:t>
            </a:r>
            <a:endParaRPr/>
          </a:p>
        </p:txBody>
      </p:sp>
      <p:sp>
        <p:nvSpPr>
          <p:cNvPr id="533" name="Google Shape;533;p47"/>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800"/>
              <a:buNone/>
            </a:pPr>
            <a:r>
              <a:rPr b="1" lang="en-US"/>
              <a:t>Hard benefits</a:t>
            </a:r>
            <a:endParaRPr/>
          </a:p>
          <a:p>
            <a:pPr indent="-457200" lvl="0" marL="457200" rtl="0" algn="l">
              <a:lnSpc>
                <a:spcPct val="90000"/>
              </a:lnSpc>
              <a:spcBef>
                <a:spcPts val="1000"/>
              </a:spcBef>
              <a:spcAft>
                <a:spcPts val="0"/>
              </a:spcAft>
              <a:buClr>
                <a:schemeClr val="dk1"/>
              </a:buClr>
              <a:buSzPts val="2400"/>
              <a:buChar char="•"/>
            </a:pPr>
            <a:r>
              <a:rPr lang="en-US" sz="2400"/>
              <a:t>Reduced spending on compute, storage, networking, security</a:t>
            </a:r>
            <a:endParaRPr/>
          </a:p>
          <a:p>
            <a:pPr indent="-457200" lvl="0" marL="457200" rtl="0" algn="l">
              <a:lnSpc>
                <a:spcPct val="90000"/>
              </a:lnSpc>
              <a:spcBef>
                <a:spcPts val="1000"/>
              </a:spcBef>
              <a:spcAft>
                <a:spcPts val="0"/>
              </a:spcAft>
              <a:buClr>
                <a:schemeClr val="dk1"/>
              </a:buClr>
              <a:buSzPts val="2400"/>
              <a:buChar char="•"/>
            </a:pPr>
            <a:r>
              <a:rPr lang="en-US" sz="2400"/>
              <a:t>Reductions in hardware and software purchases (capex)</a:t>
            </a:r>
            <a:endParaRPr/>
          </a:p>
          <a:p>
            <a:pPr indent="-457200" lvl="0" marL="457200" rtl="0" algn="l">
              <a:lnSpc>
                <a:spcPct val="90000"/>
              </a:lnSpc>
              <a:spcBef>
                <a:spcPts val="1000"/>
              </a:spcBef>
              <a:spcAft>
                <a:spcPts val="0"/>
              </a:spcAft>
              <a:buClr>
                <a:schemeClr val="dk1"/>
              </a:buClr>
              <a:buSzPts val="2400"/>
              <a:buChar char="•"/>
            </a:pPr>
            <a:r>
              <a:rPr lang="en-US" sz="2400"/>
              <a:t>Reductions in operational costs, backup, and disaster recovery</a:t>
            </a:r>
            <a:endParaRPr/>
          </a:p>
          <a:p>
            <a:pPr indent="-457200" lvl="0" marL="457200" rtl="0" algn="l">
              <a:lnSpc>
                <a:spcPct val="90000"/>
              </a:lnSpc>
              <a:spcBef>
                <a:spcPts val="1000"/>
              </a:spcBef>
              <a:spcAft>
                <a:spcPts val="0"/>
              </a:spcAft>
              <a:buClr>
                <a:schemeClr val="dk1"/>
              </a:buClr>
              <a:buSzPts val="2400"/>
              <a:buChar char="•"/>
            </a:pPr>
            <a:r>
              <a:rPr lang="en-US" sz="2400"/>
              <a:t>Reduction in operations personnel</a:t>
            </a:r>
            <a:endParaRPr/>
          </a:p>
        </p:txBody>
      </p:sp>
      <p:sp>
        <p:nvSpPr>
          <p:cNvPr id="534" name="Google Shape;534;p47"/>
          <p:cNvSpPr/>
          <p:nvPr/>
        </p:nvSpPr>
        <p:spPr>
          <a:xfrm>
            <a:off x="5278723" y="3503259"/>
            <a:ext cx="817769" cy="787400"/>
          </a:xfrm>
          <a:prstGeom prst="plus">
            <a:avLst>
              <a:gd fmla="val 25000" name="adj"/>
            </a:avLst>
          </a:prstGeom>
          <a:solidFill>
            <a:schemeClr val="accen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5" name="Google Shape;535;p47"/>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90000"/>
              </a:lnSpc>
              <a:spcBef>
                <a:spcPts val="0"/>
              </a:spcBef>
              <a:spcAft>
                <a:spcPts val="0"/>
              </a:spcAft>
              <a:buClr>
                <a:schemeClr val="dk1"/>
              </a:buClr>
              <a:buSzPts val="2800"/>
              <a:buNone/>
            </a:pPr>
            <a:r>
              <a:rPr b="1" lang="en-US"/>
              <a:t>Soft Benefits</a:t>
            </a:r>
            <a:endParaRPr/>
          </a:p>
          <a:p>
            <a:pPr indent="-457200" lvl="0" marL="457200" rtl="0" algn="l">
              <a:lnSpc>
                <a:spcPct val="90000"/>
              </a:lnSpc>
              <a:spcBef>
                <a:spcPts val="1000"/>
              </a:spcBef>
              <a:spcAft>
                <a:spcPts val="0"/>
              </a:spcAft>
              <a:buClr>
                <a:schemeClr val="dk1"/>
              </a:buClr>
              <a:buSzPts val="2600"/>
              <a:buChar char="•"/>
            </a:pPr>
            <a:r>
              <a:rPr lang="en-US" sz="2600"/>
              <a:t>Reuse of service and applications that enable you to define (and redefine solutions) by using the same cloud service</a:t>
            </a:r>
            <a:endParaRPr/>
          </a:p>
          <a:p>
            <a:pPr indent="-457200" lvl="0" marL="457200" rtl="0" algn="l">
              <a:lnSpc>
                <a:spcPct val="90000"/>
              </a:lnSpc>
              <a:spcBef>
                <a:spcPts val="1000"/>
              </a:spcBef>
              <a:spcAft>
                <a:spcPts val="0"/>
              </a:spcAft>
              <a:buClr>
                <a:schemeClr val="dk1"/>
              </a:buClr>
              <a:buSzPts val="2600"/>
              <a:buChar char="•"/>
            </a:pPr>
            <a:r>
              <a:rPr lang="en-US" sz="2600"/>
              <a:t>Increased developer productivity</a:t>
            </a:r>
            <a:endParaRPr/>
          </a:p>
          <a:p>
            <a:pPr indent="-457200" lvl="0" marL="457200" rtl="0" algn="l">
              <a:lnSpc>
                <a:spcPct val="90000"/>
              </a:lnSpc>
              <a:spcBef>
                <a:spcPts val="1000"/>
              </a:spcBef>
              <a:spcAft>
                <a:spcPts val="0"/>
              </a:spcAft>
              <a:buClr>
                <a:schemeClr val="dk1"/>
              </a:buClr>
              <a:buSzPts val="2600"/>
              <a:buChar char="•"/>
            </a:pPr>
            <a:r>
              <a:rPr lang="en-US" sz="2600"/>
              <a:t>Improved customer satisfaction </a:t>
            </a:r>
            <a:endParaRPr/>
          </a:p>
          <a:p>
            <a:pPr indent="-457200" lvl="0" marL="457200" rtl="0" algn="l">
              <a:lnSpc>
                <a:spcPct val="90000"/>
              </a:lnSpc>
              <a:spcBef>
                <a:spcPts val="1000"/>
              </a:spcBef>
              <a:spcAft>
                <a:spcPts val="0"/>
              </a:spcAft>
              <a:buClr>
                <a:schemeClr val="dk1"/>
              </a:buClr>
              <a:buSzPts val="2600"/>
              <a:buChar char="•"/>
            </a:pPr>
            <a:r>
              <a:rPr lang="en-US" sz="2600"/>
              <a:t>Agile business processes that can quickly respond to new and emerging opportunities</a:t>
            </a:r>
            <a:endParaRPr/>
          </a:p>
          <a:p>
            <a:pPr indent="-457200" lvl="0" marL="457200" rtl="0" algn="l">
              <a:lnSpc>
                <a:spcPct val="90000"/>
              </a:lnSpc>
              <a:spcBef>
                <a:spcPts val="1000"/>
              </a:spcBef>
              <a:spcAft>
                <a:spcPts val="0"/>
              </a:spcAft>
              <a:buClr>
                <a:schemeClr val="dk1"/>
              </a:buClr>
              <a:buSzPts val="2600"/>
              <a:buChar char="•"/>
            </a:pPr>
            <a:r>
              <a:rPr lang="en-US" sz="2600"/>
              <a:t>Increase in global reach</a:t>
            </a:r>
            <a:endParaRPr/>
          </a:p>
        </p:txBody>
      </p:sp>
      <p:sp>
        <p:nvSpPr>
          <p:cNvPr id="536" name="Google Shape;536;p4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537" name="Google Shape;537;p4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Case study: Total Cost Of Ownership                                                   </a:t>
            </a:r>
            <a:endParaRPr/>
          </a:p>
        </p:txBody>
      </p:sp>
      <p:sp>
        <p:nvSpPr>
          <p:cNvPr id="543" name="Google Shape;543;p48"/>
          <p:cNvSpPr txBox="1"/>
          <p:nvPr>
            <p:ph idx="1" type="body"/>
          </p:nvPr>
        </p:nvSpPr>
        <p:spPr>
          <a:xfrm>
            <a:off x="419100" y="1528175"/>
            <a:ext cx="3832266" cy="4648788"/>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chemeClr val="dk1"/>
              </a:buClr>
              <a:buSzPts val="1800"/>
              <a:buNone/>
            </a:pPr>
            <a:r>
              <a:rPr b="1" lang="en-US" sz="1800"/>
              <a:t>Background:</a:t>
            </a:r>
            <a:endParaRPr/>
          </a:p>
          <a:p>
            <a:pPr indent="0" lvl="0" marL="0" rtl="0" algn="r">
              <a:lnSpc>
                <a:spcPct val="90000"/>
              </a:lnSpc>
              <a:spcBef>
                <a:spcPts val="1000"/>
              </a:spcBef>
              <a:spcAft>
                <a:spcPts val="0"/>
              </a:spcAft>
              <a:buClr>
                <a:schemeClr val="dk1"/>
              </a:buClr>
              <a:buSzPts val="1800"/>
              <a:buNone/>
            </a:pPr>
            <a:r>
              <a:t/>
            </a:r>
            <a:endParaRPr b="1" sz="1800"/>
          </a:p>
        </p:txBody>
      </p:sp>
      <p:sp>
        <p:nvSpPr>
          <p:cNvPr id="544" name="Google Shape;544;p48"/>
          <p:cNvSpPr txBox="1"/>
          <p:nvPr>
            <p:ph idx="2" type="body"/>
          </p:nvPr>
        </p:nvSpPr>
        <p:spPr>
          <a:xfrm>
            <a:off x="4441867" y="1524228"/>
            <a:ext cx="7309133"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800"/>
              <a:buChar char="•"/>
            </a:pPr>
            <a:r>
              <a:rPr lang="en-US" sz="1800"/>
              <a:t>Growing global company with over 200 locations</a:t>
            </a:r>
            <a:endParaRPr/>
          </a:p>
          <a:p>
            <a:pPr indent="-228600" lvl="0" marL="228600" rtl="0" algn="l">
              <a:lnSpc>
                <a:spcPct val="90000"/>
              </a:lnSpc>
              <a:spcBef>
                <a:spcPts val="1000"/>
              </a:spcBef>
              <a:spcAft>
                <a:spcPts val="0"/>
              </a:spcAft>
              <a:buClr>
                <a:schemeClr val="dk1"/>
              </a:buClr>
              <a:buSzPts val="1800"/>
              <a:buChar char="•"/>
            </a:pPr>
            <a:r>
              <a:rPr lang="en-US" sz="1800"/>
              <a:t>500 million customers, $3 billion annual revenue </a:t>
            </a:r>
            <a:endParaRPr/>
          </a:p>
          <a:p>
            <a:pPr indent="-114300" lvl="0" marL="228600" rtl="0" algn="l">
              <a:lnSpc>
                <a:spcPct val="90000"/>
              </a:lnSpc>
              <a:spcBef>
                <a:spcPts val="1000"/>
              </a:spcBef>
              <a:spcAft>
                <a:spcPts val="0"/>
              </a:spcAft>
              <a:buClr>
                <a:schemeClr val="dk1"/>
              </a:buClr>
              <a:buSzPts val="1800"/>
              <a:buNone/>
            </a:pPr>
            <a:r>
              <a:t/>
            </a:r>
            <a:endParaRPr sz="1800"/>
          </a:p>
        </p:txBody>
      </p:sp>
      <p:pic>
        <p:nvPicPr>
          <p:cNvPr id="545" name="Google Shape;545;p48"/>
          <p:cNvPicPr preferRelativeResize="0"/>
          <p:nvPr/>
        </p:nvPicPr>
        <p:blipFill rotWithShape="1">
          <a:blip r:embed="rId3">
            <a:alphaModFix/>
          </a:blip>
          <a:srcRect b="0" l="0" r="0" t="0"/>
          <a:stretch/>
        </p:blipFill>
        <p:spPr>
          <a:xfrm>
            <a:off x="228599" y="1371601"/>
            <a:ext cx="1959427" cy="685800"/>
          </a:xfrm>
          <a:prstGeom prst="rect">
            <a:avLst/>
          </a:prstGeom>
          <a:noFill/>
          <a:ln>
            <a:noFill/>
          </a:ln>
        </p:spPr>
      </p:pic>
      <p:sp>
        <p:nvSpPr>
          <p:cNvPr id="546" name="Google Shape;546;p4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547" name="Google Shape;547;p4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Case study: Total Cost of Ownership                                                   </a:t>
            </a:r>
            <a:endParaRPr/>
          </a:p>
        </p:txBody>
      </p:sp>
      <p:sp>
        <p:nvSpPr>
          <p:cNvPr id="553" name="Google Shape;553;p49"/>
          <p:cNvSpPr txBox="1"/>
          <p:nvPr>
            <p:ph idx="1" type="body"/>
          </p:nvPr>
        </p:nvSpPr>
        <p:spPr>
          <a:xfrm>
            <a:off x="419100" y="1528175"/>
            <a:ext cx="3832266" cy="4648788"/>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chemeClr val="dk1"/>
              </a:buClr>
              <a:buSzPts val="1800"/>
              <a:buNone/>
            </a:pPr>
            <a:r>
              <a:rPr b="1" lang="en-US" sz="1800"/>
              <a:t>Background:</a:t>
            </a:r>
            <a:endParaRPr/>
          </a:p>
          <a:p>
            <a:pPr indent="0" lvl="0" marL="0" rtl="0" algn="r">
              <a:lnSpc>
                <a:spcPct val="90000"/>
              </a:lnSpc>
              <a:spcBef>
                <a:spcPts val="1000"/>
              </a:spcBef>
              <a:spcAft>
                <a:spcPts val="0"/>
              </a:spcAft>
              <a:buClr>
                <a:schemeClr val="dk1"/>
              </a:buClr>
              <a:buSzPts val="1800"/>
              <a:buNone/>
            </a:pPr>
            <a:r>
              <a:t/>
            </a:r>
            <a:endParaRPr b="1" sz="1800"/>
          </a:p>
          <a:p>
            <a:pPr indent="0" lvl="0" marL="0" rtl="0" algn="r">
              <a:lnSpc>
                <a:spcPct val="90000"/>
              </a:lnSpc>
              <a:spcBef>
                <a:spcPts val="1000"/>
              </a:spcBef>
              <a:spcAft>
                <a:spcPts val="0"/>
              </a:spcAft>
              <a:buClr>
                <a:schemeClr val="dk1"/>
              </a:buClr>
              <a:buSzPts val="1800"/>
              <a:buNone/>
            </a:pPr>
            <a:r>
              <a:t/>
            </a:r>
            <a:endParaRPr b="1" sz="1800"/>
          </a:p>
          <a:p>
            <a:pPr indent="0" lvl="0" marL="0" rtl="0" algn="r">
              <a:lnSpc>
                <a:spcPct val="90000"/>
              </a:lnSpc>
              <a:spcBef>
                <a:spcPts val="1000"/>
              </a:spcBef>
              <a:spcAft>
                <a:spcPts val="0"/>
              </a:spcAft>
              <a:buClr>
                <a:schemeClr val="dk1"/>
              </a:buClr>
              <a:buSzPts val="1800"/>
              <a:buNone/>
            </a:pPr>
            <a:r>
              <a:rPr b="1" lang="en-US" sz="1800"/>
              <a:t>Challenge:</a:t>
            </a:r>
            <a:endParaRPr/>
          </a:p>
        </p:txBody>
      </p:sp>
      <p:sp>
        <p:nvSpPr>
          <p:cNvPr id="554" name="Google Shape;554;p49"/>
          <p:cNvSpPr txBox="1"/>
          <p:nvPr>
            <p:ph idx="2" type="body"/>
          </p:nvPr>
        </p:nvSpPr>
        <p:spPr>
          <a:xfrm>
            <a:off x="4441867" y="1524228"/>
            <a:ext cx="7309133"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800"/>
              <a:buChar char="•"/>
            </a:pPr>
            <a:r>
              <a:rPr lang="en-US" sz="1800"/>
              <a:t>Growing global company with over 200 locations</a:t>
            </a:r>
            <a:endParaRPr/>
          </a:p>
          <a:p>
            <a:pPr indent="-228600" lvl="0" marL="228600" rtl="0" algn="l">
              <a:lnSpc>
                <a:spcPct val="90000"/>
              </a:lnSpc>
              <a:spcBef>
                <a:spcPts val="1000"/>
              </a:spcBef>
              <a:spcAft>
                <a:spcPts val="0"/>
              </a:spcAft>
              <a:buClr>
                <a:schemeClr val="dk1"/>
              </a:buClr>
              <a:buSzPts val="1800"/>
              <a:buChar char="•"/>
            </a:pPr>
            <a:r>
              <a:rPr lang="en-US" sz="1800"/>
              <a:t>500 million customers, $3 billion annual revenue</a:t>
            </a:r>
            <a:endParaRPr/>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US" sz="1800"/>
              <a:t>Meet demand to rapidly deploy new solutions</a:t>
            </a:r>
            <a:endParaRPr/>
          </a:p>
          <a:p>
            <a:pPr indent="-228600" lvl="0" marL="228600" rtl="0" algn="l">
              <a:lnSpc>
                <a:spcPct val="90000"/>
              </a:lnSpc>
              <a:spcBef>
                <a:spcPts val="1000"/>
              </a:spcBef>
              <a:spcAft>
                <a:spcPts val="0"/>
              </a:spcAft>
              <a:buClr>
                <a:schemeClr val="dk1"/>
              </a:buClr>
              <a:buSzPts val="1800"/>
              <a:buChar char="•"/>
            </a:pPr>
            <a:r>
              <a:rPr lang="en-US" sz="1800"/>
              <a:t>Constantly upgrade aging equipment</a:t>
            </a:r>
            <a:endParaRPr/>
          </a:p>
          <a:p>
            <a:pPr indent="-114300" lvl="0" marL="228600" rtl="0" algn="l">
              <a:lnSpc>
                <a:spcPct val="90000"/>
              </a:lnSpc>
              <a:spcBef>
                <a:spcPts val="1000"/>
              </a:spcBef>
              <a:spcAft>
                <a:spcPts val="0"/>
              </a:spcAft>
              <a:buClr>
                <a:schemeClr val="dk1"/>
              </a:buClr>
              <a:buSzPts val="1800"/>
              <a:buNone/>
            </a:pPr>
            <a:r>
              <a:t/>
            </a:r>
            <a:endParaRPr sz="1800"/>
          </a:p>
        </p:txBody>
      </p:sp>
      <p:pic>
        <p:nvPicPr>
          <p:cNvPr id="555" name="Google Shape;555;p49"/>
          <p:cNvPicPr preferRelativeResize="0"/>
          <p:nvPr/>
        </p:nvPicPr>
        <p:blipFill rotWithShape="1">
          <a:blip r:embed="rId3">
            <a:alphaModFix/>
          </a:blip>
          <a:srcRect b="0" l="0" r="0" t="0"/>
          <a:stretch/>
        </p:blipFill>
        <p:spPr>
          <a:xfrm>
            <a:off x="228599" y="1371601"/>
            <a:ext cx="1959427" cy="685800"/>
          </a:xfrm>
          <a:prstGeom prst="rect">
            <a:avLst/>
          </a:prstGeom>
          <a:noFill/>
          <a:ln>
            <a:noFill/>
          </a:ln>
        </p:spPr>
      </p:pic>
      <p:sp>
        <p:nvSpPr>
          <p:cNvPr id="556" name="Google Shape;556;p4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557" name="Google Shape;557;p4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Case study: Total Cost of Ownership                                                   </a:t>
            </a:r>
            <a:endParaRPr/>
          </a:p>
        </p:txBody>
      </p:sp>
      <p:sp>
        <p:nvSpPr>
          <p:cNvPr id="563" name="Google Shape;563;p50"/>
          <p:cNvSpPr txBox="1"/>
          <p:nvPr>
            <p:ph idx="1" type="body"/>
          </p:nvPr>
        </p:nvSpPr>
        <p:spPr>
          <a:xfrm>
            <a:off x="419100" y="1528175"/>
            <a:ext cx="3844142" cy="4648788"/>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chemeClr val="dk1"/>
              </a:buClr>
              <a:buSzPts val="1800"/>
              <a:buNone/>
            </a:pPr>
            <a:r>
              <a:rPr b="1" lang="en-US" sz="1800"/>
              <a:t>Background:</a:t>
            </a:r>
            <a:endParaRPr/>
          </a:p>
          <a:p>
            <a:pPr indent="0" lvl="0" marL="0" rtl="0" algn="r">
              <a:lnSpc>
                <a:spcPct val="90000"/>
              </a:lnSpc>
              <a:spcBef>
                <a:spcPts val="1000"/>
              </a:spcBef>
              <a:spcAft>
                <a:spcPts val="0"/>
              </a:spcAft>
              <a:buClr>
                <a:schemeClr val="dk1"/>
              </a:buClr>
              <a:buSzPts val="1800"/>
              <a:buNone/>
            </a:pPr>
            <a:r>
              <a:t/>
            </a:r>
            <a:endParaRPr b="1" sz="1800"/>
          </a:p>
          <a:p>
            <a:pPr indent="0" lvl="0" marL="0" rtl="0" algn="r">
              <a:lnSpc>
                <a:spcPct val="90000"/>
              </a:lnSpc>
              <a:spcBef>
                <a:spcPts val="1000"/>
              </a:spcBef>
              <a:spcAft>
                <a:spcPts val="0"/>
              </a:spcAft>
              <a:buClr>
                <a:schemeClr val="dk1"/>
              </a:buClr>
              <a:buSzPts val="1800"/>
              <a:buNone/>
            </a:pPr>
            <a:r>
              <a:t/>
            </a:r>
            <a:endParaRPr b="1" sz="1800"/>
          </a:p>
          <a:p>
            <a:pPr indent="0" lvl="0" marL="0" rtl="0" algn="r">
              <a:lnSpc>
                <a:spcPct val="90000"/>
              </a:lnSpc>
              <a:spcBef>
                <a:spcPts val="1000"/>
              </a:spcBef>
              <a:spcAft>
                <a:spcPts val="0"/>
              </a:spcAft>
              <a:buClr>
                <a:schemeClr val="dk1"/>
              </a:buClr>
              <a:buSzPts val="1800"/>
              <a:buNone/>
            </a:pPr>
            <a:r>
              <a:rPr b="1" lang="en-US" sz="1800"/>
              <a:t>Challenge:</a:t>
            </a:r>
            <a:endParaRPr/>
          </a:p>
          <a:p>
            <a:pPr indent="0" lvl="0" marL="0" rtl="0" algn="r">
              <a:lnSpc>
                <a:spcPct val="90000"/>
              </a:lnSpc>
              <a:spcBef>
                <a:spcPts val="1000"/>
              </a:spcBef>
              <a:spcAft>
                <a:spcPts val="0"/>
              </a:spcAft>
              <a:buClr>
                <a:schemeClr val="dk1"/>
              </a:buClr>
              <a:buSzPts val="1800"/>
              <a:buNone/>
            </a:pPr>
            <a:r>
              <a:t/>
            </a:r>
            <a:endParaRPr b="1" sz="1800"/>
          </a:p>
          <a:p>
            <a:pPr indent="0" lvl="0" marL="0" rtl="0" algn="r">
              <a:lnSpc>
                <a:spcPct val="90000"/>
              </a:lnSpc>
              <a:spcBef>
                <a:spcPts val="1000"/>
              </a:spcBef>
              <a:spcAft>
                <a:spcPts val="0"/>
              </a:spcAft>
              <a:buClr>
                <a:schemeClr val="dk1"/>
              </a:buClr>
              <a:buSzPts val="1800"/>
              <a:buNone/>
            </a:pPr>
            <a:r>
              <a:t/>
            </a:r>
            <a:endParaRPr b="1" sz="1800"/>
          </a:p>
          <a:p>
            <a:pPr indent="0" lvl="0" marL="0" rtl="0" algn="r">
              <a:lnSpc>
                <a:spcPct val="90000"/>
              </a:lnSpc>
              <a:spcBef>
                <a:spcPts val="1000"/>
              </a:spcBef>
              <a:spcAft>
                <a:spcPts val="0"/>
              </a:spcAft>
              <a:buClr>
                <a:schemeClr val="dk1"/>
              </a:buClr>
              <a:buSzPts val="1800"/>
              <a:buNone/>
            </a:pPr>
            <a:r>
              <a:rPr b="1" lang="en-US" sz="1800"/>
              <a:t>Criteria:</a:t>
            </a:r>
            <a:endParaRPr/>
          </a:p>
          <a:p>
            <a:pPr indent="-114300" lvl="0" marL="228600" rtl="0" algn="l">
              <a:lnSpc>
                <a:spcPct val="90000"/>
              </a:lnSpc>
              <a:spcBef>
                <a:spcPts val="1000"/>
              </a:spcBef>
              <a:spcAft>
                <a:spcPts val="0"/>
              </a:spcAft>
              <a:buClr>
                <a:schemeClr val="dk1"/>
              </a:buClr>
              <a:buSzPts val="1800"/>
              <a:buNone/>
            </a:pPr>
            <a:r>
              <a:t/>
            </a:r>
            <a:endParaRPr b="1" sz="1800"/>
          </a:p>
          <a:p>
            <a:pPr indent="-114300" lvl="0" marL="228600" rtl="0" algn="l">
              <a:lnSpc>
                <a:spcPct val="90000"/>
              </a:lnSpc>
              <a:spcBef>
                <a:spcPts val="1000"/>
              </a:spcBef>
              <a:spcAft>
                <a:spcPts val="0"/>
              </a:spcAft>
              <a:buClr>
                <a:schemeClr val="dk1"/>
              </a:buClr>
              <a:buSzPts val="1800"/>
              <a:buNone/>
            </a:pPr>
            <a:r>
              <a:t/>
            </a:r>
            <a:endParaRPr b="1" sz="1800"/>
          </a:p>
        </p:txBody>
      </p:sp>
      <p:sp>
        <p:nvSpPr>
          <p:cNvPr id="564" name="Google Shape;564;p50"/>
          <p:cNvSpPr txBox="1"/>
          <p:nvPr>
            <p:ph idx="2" type="body"/>
          </p:nvPr>
        </p:nvSpPr>
        <p:spPr>
          <a:xfrm>
            <a:off x="4453743" y="1524228"/>
            <a:ext cx="7599712"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800"/>
              <a:buChar char="•"/>
            </a:pPr>
            <a:r>
              <a:rPr lang="en-US" sz="1800"/>
              <a:t>Growing global company with over 200 locations</a:t>
            </a:r>
            <a:endParaRPr/>
          </a:p>
          <a:p>
            <a:pPr indent="-228600" lvl="0" marL="228600" rtl="0" algn="l">
              <a:lnSpc>
                <a:spcPct val="90000"/>
              </a:lnSpc>
              <a:spcBef>
                <a:spcPts val="1000"/>
              </a:spcBef>
              <a:spcAft>
                <a:spcPts val="0"/>
              </a:spcAft>
              <a:buClr>
                <a:schemeClr val="dk1"/>
              </a:buClr>
              <a:buSzPts val="1800"/>
              <a:buChar char="•"/>
            </a:pPr>
            <a:r>
              <a:rPr lang="en-US" sz="1800"/>
              <a:t>500 million customers, $3 billion annual revenue</a:t>
            </a:r>
            <a:endParaRPr/>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US" sz="1800"/>
              <a:t>Meet demand to rapidly deploy new solutions</a:t>
            </a:r>
            <a:endParaRPr/>
          </a:p>
          <a:p>
            <a:pPr indent="-228600" lvl="0" marL="228600" rtl="0" algn="l">
              <a:lnSpc>
                <a:spcPct val="90000"/>
              </a:lnSpc>
              <a:spcBef>
                <a:spcPts val="1000"/>
              </a:spcBef>
              <a:spcAft>
                <a:spcPts val="0"/>
              </a:spcAft>
              <a:buClr>
                <a:schemeClr val="dk1"/>
              </a:buClr>
              <a:buSzPts val="1800"/>
              <a:buChar char="•"/>
            </a:pPr>
            <a:r>
              <a:rPr lang="en-US" sz="1800"/>
              <a:t>Constantly upgrade aging equipment</a:t>
            </a:r>
            <a:endParaRPr/>
          </a:p>
          <a:p>
            <a:pPr indent="-114300" lvl="0" marL="22860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US" sz="1800"/>
              <a:t>Broad solution to handle all workloads</a:t>
            </a:r>
            <a:endParaRPr/>
          </a:p>
          <a:p>
            <a:pPr indent="-228600" lvl="0" marL="228600" rtl="0" algn="l">
              <a:lnSpc>
                <a:spcPct val="90000"/>
              </a:lnSpc>
              <a:spcBef>
                <a:spcPts val="1000"/>
              </a:spcBef>
              <a:spcAft>
                <a:spcPts val="0"/>
              </a:spcAft>
              <a:buClr>
                <a:schemeClr val="dk1"/>
              </a:buClr>
              <a:buSzPts val="1800"/>
              <a:buChar char="•"/>
            </a:pPr>
            <a:r>
              <a:rPr lang="en-US" sz="1800"/>
              <a:t>Ability to modify processes to improve efficiency and lower costs</a:t>
            </a:r>
            <a:endParaRPr/>
          </a:p>
          <a:p>
            <a:pPr indent="-228600" lvl="0" marL="228600" rtl="0" algn="l">
              <a:lnSpc>
                <a:spcPct val="90000"/>
              </a:lnSpc>
              <a:spcBef>
                <a:spcPts val="1000"/>
              </a:spcBef>
              <a:spcAft>
                <a:spcPts val="0"/>
              </a:spcAft>
              <a:buClr>
                <a:schemeClr val="dk1"/>
              </a:buClr>
              <a:buSzPts val="1800"/>
              <a:buChar char="•"/>
            </a:pPr>
            <a:r>
              <a:rPr lang="en-US" sz="1800"/>
              <a:t>Eliminate busy work (such as patching software)</a:t>
            </a:r>
            <a:endParaRPr/>
          </a:p>
          <a:p>
            <a:pPr indent="-228600" lvl="0" marL="228600" rtl="0" algn="l">
              <a:lnSpc>
                <a:spcPct val="90000"/>
              </a:lnSpc>
              <a:spcBef>
                <a:spcPts val="1000"/>
              </a:spcBef>
              <a:spcAft>
                <a:spcPts val="0"/>
              </a:spcAft>
              <a:buClr>
                <a:schemeClr val="dk1"/>
              </a:buClr>
              <a:buSzPts val="1800"/>
              <a:buChar char="•"/>
            </a:pPr>
            <a:r>
              <a:rPr lang="en-US" sz="1800"/>
              <a:t>Achieve a positive return on investment (ROI)</a:t>
            </a:r>
            <a:endParaRPr/>
          </a:p>
          <a:p>
            <a:pPr indent="-114300" lvl="0" marL="228600" rtl="0" algn="l">
              <a:lnSpc>
                <a:spcPct val="90000"/>
              </a:lnSpc>
              <a:spcBef>
                <a:spcPts val="1000"/>
              </a:spcBef>
              <a:spcAft>
                <a:spcPts val="0"/>
              </a:spcAft>
              <a:buClr>
                <a:schemeClr val="dk1"/>
              </a:buClr>
              <a:buSzPts val="1800"/>
              <a:buNone/>
            </a:pPr>
            <a:r>
              <a:t/>
            </a:r>
            <a:endParaRPr sz="1800"/>
          </a:p>
        </p:txBody>
      </p:sp>
      <p:pic>
        <p:nvPicPr>
          <p:cNvPr id="565" name="Google Shape;565;p50"/>
          <p:cNvPicPr preferRelativeResize="0"/>
          <p:nvPr/>
        </p:nvPicPr>
        <p:blipFill rotWithShape="1">
          <a:blip r:embed="rId3">
            <a:alphaModFix/>
          </a:blip>
          <a:srcRect b="0" l="0" r="0" t="0"/>
          <a:stretch/>
        </p:blipFill>
        <p:spPr>
          <a:xfrm>
            <a:off x="228599" y="1371601"/>
            <a:ext cx="1959427" cy="685800"/>
          </a:xfrm>
          <a:prstGeom prst="rect">
            <a:avLst/>
          </a:prstGeom>
          <a:noFill/>
          <a:ln>
            <a:noFill/>
          </a:ln>
        </p:spPr>
      </p:pic>
      <p:sp>
        <p:nvSpPr>
          <p:cNvPr id="566" name="Google Shape;566;p5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567" name="Google Shape;567;p5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Case study: Total Cost of Ownership                                                   </a:t>
            </a:r>
            <a:endParaRPr/>
          </a:p>
        </p:txBody>
      </p:sp>
      <p:sp>
        <p:nvSpPr>
          <p:cNvPr id="573" name="Google Shape;573;p51"/>
          <p:cNvSpPr txBox="1"/>
          <p:nvPr>
            <p:ph idx="1" type="body"/>
          </p:nvPr>
        </p:nvSpPr>
        <p:spPr>
          <a:xfrm>
            <a:off x="419100" y="1528175"/>
            <a:ext cx="3844142" cy="4648788"/>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chemeClr val="dk1"/>
              </a:buClr>
              <a:buSzPts val="1800"/>
              <a:buNone/>
            </a:pPr>
            <a:r>
              <a:rPr b="1" lang="en-US" sz="1800"/>
              <a:t>Background:</a:t>
            </a:r>
            <a:endParaRPr/>
          </a:p>
          <a:p>
            <a:pPr indent="0" lvl="0" marL="0" rtl="0" algn="r">
              <a:lnSpc>
                <a:spcPct val="90000"/>
              </a:lnSpc>
              <a:spcBef>
                <a:spcPts val="600"/>
              </a:spcBef>
              <a:spcAft>
                <a:spcPts val="0"/>
              </a:spcAft>
              <a:buClr>
                <a:schemeClr val="dk1"/>
              </a:buClr>
              <a:buSzPts val="1800"/>
              <a:buNone/>
            </a:pPr>
            <a:r>
              <a:t/>
            </a:r>
            <a:endParaRPr b="1" sz="1800"/>
          </a:p>
          <a:p>
            <a:pPr indent="0" lvl="0" marL="0" rtl="0" algn="r">
              <a:lnSpc>
                <a:spcPct val="90000"/>
              </a:lnSpc>
              <a:spcBef>
                <a:spcPts val="600"/>
              </a:spcBef>
              <a:spcAft>
                <a:spcPts val="0"/>
              </a:spcAft>
              <a:buClr>
                <a:schemeClr val="dk1"/>
              </a:buClr>
              <a:buSzPts val="1800"/>
              <a:buNone/>
            </a:pPr>
            <a:r>
              <a:t/>
            </a:r>
            <a:endParaRPr b="1" sz="1800"/>
          </a:p>
          <a:p>
            <a:pPr indent="0" lvl="0" marL="0" rtl="0" algn="r">
              <a:lnSpc>
                <a:spcPct val="90000"/>
              </a:lnSpc>
              <a:spcBef>
                <a:spcPts val="600"/>
              </a:spcBef>
              <a:spcAft>
                <a:spcPts val="0"/>
              </a:spcAft>
              <a:buClr>
                <a:schemeClr val="dk1"/>
              </a:buClr>
              <a:buSzPts val="1800"/>
              <a:buNone/>
            </a:pPr>
            <a:r>
              <a:rPr b="1" lang="en-US" sz="1800"/>
              <a:t>Challenge:</a:t>
            </a:r>
            <a:endParaRPr/>
          </a:p>
          <a:p>
            <a:pPr indent="0" lvl="0" marL="0" rtl="0" algn="r">
              <a:lnSpc>
                <a:spcPct val="90000"/>
              </a:lnSpc>
              <a:spcBef>
                <a:spcPts val="600"/>
              </a:spcBef>
              <a:spcAft>
                <a:spcPts val="0"/>
              </a:spcAft>
              <a:buClr>
                <a:schemeClr val="dk1"/>
              </a:buClr>
              <a:buSzPts val="1800"/>
              <a:buNone/>
            </a:pPr>
            <a:r>
              <a:t/>
            </a:r>
            <a:endParaRPr b="1" sz="1800"/>
          </a:p>
          <a:p>
            <a:pPr indent="0" lvl="0" marL="0" rtl="0" algn="r">
              <a:lnSpc>
                <a:spcPct val="90000"/>
              </a:lnSpc>
              <a:spcBef>
                <a:spcPts val="600"/>
              </a:spcBef>
              <a:spcAft>
                <a:spcPts val="0"/>
              </a:spcAft>
              <a:buClr>
                <a:schemeClr val="dk1"/>
              </a:buClr>
              <a:buSzPts val="1800"/>
              <a:buNone/>
            </a:pPr>
            <a:r>
              <a:t/>
            </a:r>
            <a:endParaRPr b="1" sz="1800"/>
          </a:p>
          <a:p>
            <a:pPr indent="0" lvl="0" marL="0" rtl="0" algn="r">
              <a:lnSpc>
                <a:spcPct val="90000"/>
              </a:lnSpc>
              <a:spcBef>
                <a:spcPts val="600"/>
              </a:spcBef>
              <a:spcAft>
                <a:spcPts val="0"/>
              </a:spcAft>
              <a:buClr>
                <a:schemeClr val="dk1"/>
              </a:buClr>
              <a:buSzPts val="1800"/>
              <a:buNone/>
            </a:pPr>
            <a:r>
              <a:rPr b="1" lang="en-US" sz="1800"/>
              <a:t>Criteria:</a:t>
            </a:r>
            <a:endParaRPr/>
          </a:p>
          <a:p>
            <a:pPr indent="0" lvl="0" marL="0" rtl="0" algn="r">
              <a:lnSpc>
                <a:spcPct val="90000"/>
              </a:lnSpc>
              <a:spcBef>
                <a:spcPts val="600"/>
              </a:spcBef>
              <a:spcAft>
                <a:spcPts val="0"/>
              </a:spcAft>
              <a:buClr>
                <a:schemeClr val="dk1"/>
              </a:buClr>
              <a:buSzPts val="1800"/>
              <a:buNone/>
            </a:pPr>
            <a:r>
              <a:t/>
            </a:r>
            <a:endParaRPr b="1" sz="1800"/>
          </a:p>
          <a:p>
            <a:pPr indent="0" lvl="0" marL="0" rtl="0" algn="r">
              <a:lnSpc>
                <a:spcPct val="90000"/>
              </a:lnSpc>
              <a:spcBef>
                <a:spcPts val="600"/>
              </a:spcBef>
              <a:spcAft>
                <a:spcPts val="0"/>
              </a:spcAft>
              <a:buClr>
                <a:schemeClr val="dk1"/>
              </a:buClr>
              <a:buSzPts val="1800"/>
              <a:buNone/>
            </a:pPr>
            <a:r>
              <a:t/>
            </a:r>
            <a:endParaRPr b="1" sz="1800"/>
          </a:p>
          <a:p>
            <a:pPr indent="0" lvl="0" marL="0" rtl="0" algn="r">
              <a:lnSpc>
                <a:spcPct val="90000"/>
              </a:lnSpc>
              <a:spcBef>
                <a:spcPts val="600"/>
              </a:spcBef>
              <a:spcAft>
                <a:spcPts val="0"/>
              </a:spcAft>
              <a:buClr>
                <a:schemeClr val="dk1"/>
              </a:buClr>
              <a:buSzPts val="1800"/>
              <a:buNone/>
            </a:pPr>
            <a:r>
              <a:t/>
            </a:r>
            <a:endParaRPr b="1" sz="1800"/>
          </a:p>
          <a:p>
            <a:pPr indent="0" lvl="0" marL="0" rtl="0" algn="r">
              <a:lnSpc>
                <a:spcPct val="90000"/>
              </a:lnSpc>
              <a:spcBef>
                <a:spcPts val="600"/>
              </a:spcBef>
              <a:spcAft>
                <a:spcPts val="0"/>
              </a:spcAft>
              <a:buClr>
                <a:schemeClr val="dk1"/>
              </a:buClr>
              <a:buSzPts val="1800"/>
              <a:buNone/>
            </a:pPr>
            <a:r>
              <a:t/>
            </a:r>
            <a:endParaRPr b="1" sz="1800"/>
          </a:p>
          <a:p>
            <a:pPr indent="0" lvl="0" marL="0" rtl="0" algn="r">
              <a:lnSpc>
                <a:spcPct val="90000"/>
              </a:lnSpc>
              <a:spcBef>
                <a:spcPts val="600"/>
              </a:spcBef>
              <a:spcAft>
                <a:spcPts val="0"/>
              </a:spcAft>
              <a:buClr>
                <a:schemeClr val="dk1"/>
              </a:buClr>
              <a:buSzPts val="1800"/>
              <a:buNone/>
            </a:pPr>
            <a:r>
              <a:rPr b="1" lang="en-US" sz="1800"/>
              <a:t>Solution:</a:t>
            </a:r>
            <a:endParaRPr/>
          </a:p>
          <a:p>
            <a:pPr indent="-114300" lvl="0" marL="228600" rtl="0" algn="l">
              <a:lnSpc>
                <a:spcPct val="90000"/>
              </a:lnSpc>
              <a:spcBef>
                <a:spcPts val="600"/>
              </a:spcBef>
              <a:spcAft>
                <a:spcPts val="0"/>
              </a:spcAft>
              <a:buClr>
                <a:schemeClr val="dk1"/>
              </a:buClr>
              <a:buSzPts val="1800"/>
              <a:buNone/>
            </a:pPr>
            <a:r>
              <a:t/>
            </a:r>
            <a:endParaRPr sz="1800"/>
          </a:p>
          <a:p>
            <a:pPr indent="-114300" lvl="0" marL="228600" rtl="0" algn="l">
              <a:lnSpc>
                <a:spcPct val="90000"/>
              </a:lnSpc>
              <a:spcBef>
                <a:spcPts val="600"/>
              </a:spcBef>
              <a:spcAft>
                <a:spcPts val="0"/>
              </a:spcAft>
              <a:buClr>
                <a:schemeClr val="dk1"/>
              </a:buClr>
              <a:buSzPts val="1800"/>
              <a:buNone/>
            </a:pPr>
            <a:r>
              <a:t/>
            </a:r>
            <a:endParaRPr sz="1800"/>
          </a:p>
        </p:txBody>
      </p:sp>
      <p:sp>
        <p:nvSpPr>
          <p:cNvPr id="574" name="Google Shape;574;p51"/>
          <p:cNvSpPr txBox="1"/>
          <p:nvPr>
            <p:ph idx="2" type="body"/>
          </p:nvPr>
        </p:nvSpPr>
        <p:spPr>
          <a:xfrm>
            <a:off x="4453743" y="1524228"/>
            <a:ext cx="7635338"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800"/>
              <a:buChar char="•"/>
            </a:pPr>
            <a:r>
              <a:rPr lang="en-US" sz="1800"/>
              <a:t>Is a growing global company with over 200 locations</a:t>
            </a:r>
            <a:endParaRPr/>
          </a:p>
          <a:p>
            <a:pPr indent="-228600" lvl="0" marL="228600" rtl="0" algn="l">
              <a:lnSpc>
                <a:spcPct val="90000"/>
              </a:lnSpc>
              <a:spcBef>
                <a:spcPts val="600"/>
              </a:spcBef>
              <a:spcAft>
                <a:spcPts val="0"/>
              </a:spcAft>
              <a:buClr>
                <a:schemeClr val="dk1"/>
              </a:buClr>
              <a:buSzPts val="1800"/>
              <a:buChar char="•"/>
            </a:pPr>
            <a:r>
              <a:rPr lang="en-US" sz="1800"/>
              <a:t>Have 500 million customers, $3 billion (USD) annual revenue</a:t>
            </a:r>
            <a:endParaRPr/>
          </a:p>
          <a:p>
            <a:pPr indent="-127000" lvl="0" marL="228600" rtl="0" algn="l">
              <a:lnSpc>
                <a:spcPct val="90000"/>
              </a:lnSpc>
              <a:spcBef>
                <a:spcPts val="600"/>
              </a:spcBef>
              <a:spcAft>
                <a:spcPts val="0"/>
              </a:spcAft>
              <a:buClr>
                <a:schemeClr val="dk1"/>
              </a:buClr>
              <a:buSzPts val="1600"/>
              <a:buNone/>
            </a:pPr>
            <a:r>
              <a:t/>
            </a:r>
            <a:endParaRPr sz="1600"/>
          </a:p>
          <a:p>
            <a:pPr indent="-228600" lvl="0" marL="228600" rtl="0" algn="l">
              <a:lnSpc>
                <a:spcPct val="90000"/>
              </a:lnSpc>
              <a:spcBef>
                <a:spcPts val="600"/>
              </a:spcBef>
              <a:spcAft>
                <a:spcPts val="0"/>
              </a:spcAft>
              <a:buClr>
                <a:schemeClr val="dk1"/>
              </a:buClr>
              <a:buSzPts val="1800"/>
              <a:buChar char="•"/>
            </a:pPr>
            <a:r>
              <a:rPr lang="en-US" sz="1800"/>
              <a:t>Meet demand to rapidly deploy new solutions</a:t>
            </a:r>
            <a:endParaRPr/>
          </a:p>
          <a:p>
            <a:pPr indent="-228600" lvl="0" marL="228600" rtl="0" algn="l">
              <a:lnSpc>
                <a:spcPct val="90000"/>
              </a:lnSpc>
              <a:spcBef>
                <a:spcPts val="600"/>
              </a:spcBef>
              <a:spcAft>
                <a:spcPts val="0"/>
              </a:spcAft>
              <a:buClr>
                <a:schemeClr val="dk1"/>
              </a:buClr>
              <a:buSzPts val="1800"/>
              <a:buChar char="•"/>
            </a:pPr>
            <a:r>
              <a:rPr lang="en-US" sz="1800"/>
              <a:t>Constantly upgrade aging equipment</a:t>
            </a:r>
            <a:endParaRPr/>
          </a:p>
          <a:p>
            <a:pPr indent="-114300" lvl="0" marL="228600" rtl="0" algn="l">
              <a:lnSpc>
                <a:spcPct val="90000"/>
              </a:lnSpc>
              <a:spcBef>
                <a:spcPts val="600"/>
              </a:spcBef>
              <a:spcAft>
                <a:spcPts val="0"/>
              </a:spcAft>
              <a:buClr>
                <a:schemeClr val="dk1"/>
              </a:buClr>
              <a:buSzPts val="1800"/>
              <a:buNone/>
            </a:pPr>
            <a:r>
              <a:t/>
            </a:r>
            <a:endParaRPr sz="1800"/>
          </a:p>
          <a:p>
            <a:pPr indent="-228600" lvl="0" marL="228600" rtl="0" algn="l">
              <a:lnSpc>
                <a:spcPct val="90000"/>
              </a:lnSpc>
              <a:spcBef>
                <a:spcPts val="600"/>
              </a:spcBef>
              <a:spcAft>
                <a:spcPts val="0"/>
              </a:spcAft>
              <a:buClr>
                <a:schemeClr val="dk1"/>
              </a:buClr>
              <a:buSzPts val="1800"/>
              <a:buChar char="•"/>
            </a:pPr>
            <a:r>
              <a:rPr lang="en-US" sz="1800"/>
              <a:t>Have a broad solution to handle all workloads</a:t>
            </a:r>
            <a:endParaRPr/>
          </a:p>
          <a:p>
            <a:pPr indent="-228600" lvl="0" marL="228600" rtl="0" algn="l">
              <a:lnSpc>
                <a:spcPct val="90000"/>
              </a:lnSpc>
              <a:spcBef>
                <a:spcPts val="600"/>
              </a:spcBef>
              <a:spcAft>
                <a:spcPts val="0"/>
              </a:spcAft>
              <a:buClr>
                <a:schemeClr val="dk1"/>
              </a:buClr>
              <a:buSzPts val="1800"/>
              <a:buChar char="•"/>
            </a:pPr>
            <a:r>
              <a:rPr lang="en-US" sz="1800"/>
              <a:t>Be able to modify processes to improve efficiency and lower costs</a:t>
            </a:r>
            <a:endParaRPr/>
          </a:p>
          <a:p>
            <a:pPr indent="-228600" lvl="0" marL="228600" rtl="0" algn="l">
              <a:lnSpc>
                <a:spcPct val="90000"/>
              </a:lnSpc>
              <a:spcBef>
                <a:spcPts val="600"/>
              </a:spcBef>
              <a:spcAft>
                <a:spcPts val="0"/>
              </a:spcAft>
              <a:buClr>
                <a:schemeClr val="dk1"/>
              </a:buClr>
              <a:buSzPts val="1800"/>
              <a:buChar char="•"/>
            </a:pPr>
            <a:r>
              <a:rPr lang="en-US" sz="1800"/>
              <a:t>Eliminate busy work (such as patching software)</a:t>
            </a:r>
            <a:endParaRPr/>
          </a:p>
          <a:p>
            <a:pPr indent="-228600" lvl="0" marL="228600" rtl="0" algn="l">
              <a:lnSpc>
                <a:spcPct val="90000"/>
              </a:lnSpc>
              <a:spcBef>
                <a:spcPts val="600"/>
              </a:spcBef>
              <a:spcAft>
                <a:spcPts val="0"/>
              </a:spcAft>
              <a:buClr>
                <a:schemeClr val="dk1"/>
              </a:buClr>
              <a:buSzPts val="1800"/>
              <a:buChar char="•"/>
            </a:pPr>
            <a:r>
              <a:rPr lang="en-US" sz="1800"/>
              <a:t>Achieve a positive return on investment (ROI)</a:t>
            </a:r>
            <a:endParaRPr/>
          </a:p>
          <a:p>
            <a:pPr indent="-114300" lvl="0" marL="228600" rtl="0" algn="l">
              <a:lnSpc>
                <a:spcPct val="90000"/>
              </a:lnSpc>
              <a:spcBef>
                <a:spcPts val="600"/>
              </a:spcBef>
              <a:spcAft>
                <a:spcPts val="0"/>
              </a:spcAft>
              <a:buClr>
                <a:schemeClr val="dk1"/>
              </a:buClr>
              <a:buSzPts val="1800"/>
              <a:buNone/>
            </a:pPr>
            <a:r>
              <a:t/>
            </a:r>
            <a:endParaRPr sz="1800"/>
          </a:p>
          <a:p>
            <a:pPr indent="-228600" lvl="0" marL="228600" rtl="0" algn="l">
              <a:lnSpc>
                <a:spcPct val="90000"/>
              </a:lnSpc>
              <a:spcBef>
                <a:spcPts val="600"/>
              </a:spcBef>
              <a:spcAft>
                <a:spcPts val="0"/>
              </a:spcAft>
              <a:buClr>
                <a:schemeClr val="dk1"/>
              </a:buClr>
              <a:buSzPts val="1800"/>
              <a:buChar char="•"/>
            </a:pPr>
            <a:r>
              <a:rPr lang="en-US" sz="1800"/>
              <a:t>Moved their on-premises data center to AWS</a:t>
            </a:r>
            <a:endParaRPr/>
          </a:p>
          <a:p>
            <a:pPr indent="-228600" lvl="1" marL="685800" rtl="0" algn="l">
              <a:lnSpc>
                <a:spcPct val="90000"/>
              </a:lnSpc>
              <a:spcBef>
                <a:spcPts val="600"/>
              </a:spcBef>
              <a:spcAft>
                <a:spcPts val="0"/>
              </a:spcAft>
              <a:buClr>
                <a:schemeClr val="dk1"/>
              </a:buClr>
              <a:buSzPts val="1600"/>
              <a:buChar char="•"/>
            </a:pPr>
            <a:r>
              <a:rPr lang="en-US" sz="1600"/>
              <a:t>Eliminated 205 servers (90 percent)</a:t>
            </a:r>
            <a:endParaRPr/>
          </a:p>
          <a:p>
            <a:pPr indent="-228600" lvl="1" marL="685800" rtl="0" algn="l">
              <a:lnSpc>
                <a:spcPct val="90000"/>
              </a:lnSpc>
              <a:spcBef>
                <a:spcPts val="600"/>
              </a:spcBef>
              <a:spcAft>
                <a:spcPts val="0"/>
              </a:spcAft>
              <a:buClr>
                <a:schemeClr val="dk1"/>
              </a:buClr>
              <a:buSzPts val="1600"/>
              <a:buChar char="•"/>
            </a:pPr>
            <a:r>
              <a:rPr lang="en-US" sz="1600"/>
              <a:t>Moved nearly all applications to AWS </a:t>
            </a:r>
            <a:endParaRPr/>
          </a:p>
          <a:p>
            <a:pPr indent="-228600" lvl="0" marL="228600" rtl="0" algn="l">
              <a:lnSpc>
                <a:spcPct val="90000"/>
              </a:lnSpc>
              <a:spcBef>
                <a:spcPts val="600"/>
              </a:spcBef>
              <a:spcAft>
                <a:spcPts val="0"/>
              </a:spcAft>
              <a:buClr>
                <a:schemeClr val="dk1"/>
              </a:buClr>
              <a:buSzPts val="1800"/>
              <a:buChar char="•"/>
            </a:pPr>
            <a:r>
              <a:rPr lang="en-US" sz="1800"/>
              <a:t>Used 3-year Amazon EC2 Reserved Instances</a:t>
            </a:r>
            <a:endParaRPr/>
          </a:p>
          <a:p>
            <a:pPr indent="-114300" lvl="0" marL="228600" rtl="0" algn="l">
              <a:lnSpc>
                <a:spcPct val="90000"/>
              </a:lnSpc>
              <a:spcBef>
                <a:spcPts val="600"/>
              </a:spcBef>
              <a:spcAft>
                <a:spcPts val="0"/>
              </a:spcAft>
              <a:buClr>
                <a:schemeClr val="dk1"/>
              </a:buClr>
              <a:buSzPts val="1800"/>
              <a:buNone/>
            </a:pPr>
            <a:r>
              <a:t/>
            </a:r>
            <a:endParaRPr sz="1800"/>
          </a:p>
        </p:txBody>
      </p:sp>
      <p:pic>
        <p:nvPicPr>
          <p:cNvPr id="575" name="Google Shape;575;p51"/>
          <p:cNvPicPr preferRelativeResize="0"/>
          <p:nvPr/>
        </p:nvPicPr>
        <p:blipFill rotWithShape="1">
          <a:blip r:embed="rId3">
            <a:alphaModFix/>
          </a:blip>
          <a:srcRect b="0" l="0" r="0" t="0"/>
          <a:stretch/>
        </p:blipFill>
        <p:spPr>
          <a:xfrm>
            <a:off x="228599" y="1371601"/>
            <a:ext cx="1959427" cy="685800"/>
          </a:xfrm>
          <a:prstGeom prst="rect">
            <a:avLst/>
          </a:prstGeom>
          <a:noFill/>
          <a:ln>
            <a:noFill/>
          </a:ln>
        </p:spPr>
      </p:pic>
      <p:sp>
        <p:nvSpPr>
          <p:cNvPr id="576" name="Google Shape;576;p5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577" name="Google Shape;577;p5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Case study: Total Cost of Ownership                                                   </a:t>
            </a:r>
            <a:endParaRPr/>
          </a:p>
        </p:txBody>
      </p:sp>
      <p:pic>
        <p:nvPicPr>
          <p:cNvPr descr="Bar chart comparing on-premises data center costs with AWS costs. " id="583" name="Google Shape;583;p52"/>
          <p:cNvPicPr preferRelativeResize="0"/>
          <p:nvPr>
            <p:ph idx="1" type="body"/>
          </p:nvPr>
        </p:nvPicPr>
        <p:blipFill rotWithShape="1">
          <a:blip r:embed="rId3">
            <a:alphaModFix/>
          </a:blip>
          <a:srcRect b="0" l="0" r="0" t="0"/>
          <a:stretch/>
        </p:blipFill>
        <p:spPr>
          <a:xfrm>
            <a:off x="712765" y="1588002"/>
            <a:ext cx="10766469" cy="4529721"/>
          </a:xfrm>
          <a:prstGeom prst="rect">
            <a:avLst/>
          </a:prstGeom>
          <a:noFill/>
          <a:ln>
            <a:noFill/>
          </a:ln>
        </p:spPr>
      </p:pic>
      <p:pic>
        <p:nvPicPr>
          <p:cNvPr id="584" name="Google Shape;584;p52"/>
          <p:cNvPicPr preferRelativeResize="0"/>
          <p:nvPr/>
        </p:nvPicPr>
        <p:blipFill rotWithShape="1">
          <a:blip r:embed="rId4">
            <a:alphaModFix/>
          </a:blip>
          <a:srcRect b="0" l="0" r="0" t="0"/>
          <a:stretch/>
        </p:blipFill>
        <p:spPr>
          <a:xfrm>
            <a:off x="228599" y="1371601"/>
            <a:ext cx="1959427" cy="685800"/>
          </a:xfrm>
          <a:prstGeom prst="rect">
            <a:avLst/>
          </a:prstGeom>
          <a:noFill/>
          <a:ln>
            <a:noFill/>
          </a:ln>
        </p:spPr>
      </p:pic>
      <p:sp>
        <p:nvSpPr>
          <p:cNvPr id="585" name="Google Shape;585;p5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586" name="Google Shape;586;p5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Case study: Total Cost of Ownership                                                   </a:t>
            </a:r>
            <a:endParaRPr/>
          </a:p>
        </p:txBody>
      </p:sp>
      <p:pic>
        <p:nvPicPr>
          <p:cNvPr id="592" name="Google Shape;592;p53"/>
          <p:cNvPicPr preferRelativeResize="0"/>
          <p:nvPr/>
        </p:nvPicPr>
        <p:blipFill rotWithShape="1">
          <a:blip r:embed="rId3">
            <a:alphaModFix/>
          </a:blip>
          <a:srcRect b="0" l="0" r="0" t="0"/>
          <a:stretch/>
        </p:blipFill>
        <p:spPr>
          <a:xfrm>
            <a:off x="177191" y="1357052"/>
            <a:ext cx="1959427" cy="685800"/>
          </a:xfrm>
          <a:prstGeom prst="rect">
            <a:avLst/>
          </a:prstGeom>
          <a:noFill/>
          <a:ln>
            <a:noFill/>
          </a:ln>
        </p:spPr>
      </p:pic>
      <p:sp>
        <p:nvSpPr>
          <p:cNvPr id="593" name="Google Shape;593;p53"/>
          <p:cNvSpPr txBox="1"/>
          <p:nvPr/>
        </p:nvSpPr>
        <p:spPr>
          <a:xfrm>
            <a:off x="2280173" y="2133613"/>
            <a:ext cx="160492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74746"/>
              </a:buClr>
              <a:buSzPts val="2800"/>
              <a:buFont typeface="Arial"/>
              <a:buNone/>
            </a:pPr>
            <a:r>
              <a:rPr b="1" i="0" lang="en-US" sz="2800" u="none" cap="none" strike="noStrike">
                <a:solidFill>
                  <a:srgbClr val="474746"/>
                </a:solidFill>
                <a:latin typeface="Arial"/>
                <a:ea typeface="Arial"/>
                <a:cs typeface="Arial"/>
                <a:sym typeface="Arial"/>
              </a:rPr>
              <a:t>Results:</a:t>
            </a:r>
            <a:endParaRPr/>
          </a:p>
        </p:txBody>
      </p:sp>
      <p:grpSp>
        <p:nvGrpSpPr>
          <p:cNvPr descr="how Delaware North met its business goals through AWS services. " id="594" name="Google Shape;594;p53"/>
          <p:cNvGrpSpPr/>
          <p:nvPr/>
        </p:nvGrpSpPr>
        <p:grpSpPr>
          <a:xfrm>
            <a:off x="1694946" y="1357052"/>
            <a:ext cx="10072173" cy="5001642"/>
            <a:chOff x="3056920" y="823317"/>
            <a:chExt cx="7600497" cy="5001642"/>
          </a:xfrm>
        </p:grpSpPr>
        <p:sp>
          <p:nvSpPr>
            <p:cNvPr id="595" name="Google Shape;595;p53"/>
            <p:cNvSpPr/>
            <p:nvPr/>
          </p:nvSpPr>
          <p:spPr>
            <a:xfrm>
              <a:off x="5181600" y="823317"/>
              <a:ext cx="3505200" cy="1451723"/>
            </a:xfrm>
            <a:prstGeom prst="flowChartConnector">
              <a:avLst/>
            </a:prstGeom>
            <a:solidFill>
              <a:srgbClr val="289186"/>
            </a:solidFill>
            <a:ln cap="flat" cmpd="sng" w="57150">
              <a:solidFill>
                <a:srgbClr val="28918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Business Goals</a:t>
              </a:r>
              <a:r>
                <a:rPr i="0" lang="en-US" sz="2000" u="none" cap="none" strike="noStrike">
                  <a:solidFill>
                    <a:schemeClr val="dk1"/>
                  </a:solidFill>
                  <a:latin typeface="Arial"/>
                  <a:ea typeface="Arial"/>
                  <a:cs typeface="Arial"/>
                  <a:sym typeface="Arial"/>
                </a:rPr>
                <a:t>:</a:t>
              </a:r>
              <a:br>
                <a:rPr i="0" lang="en-US" sz="2000" u="none" cap="none" strike="noStrike">
                  <a:solidFill>
                    <a:schemeClr val="dk1"/>
                  </a:solidFill>
                  <a:latin typeface="Arial"/>
                  <a:ea typeface="Arial"/>
                  <a:cs typeface="Arial"/>
                  <a:sym typeface="Arial"/>
                </a:rPr>
              </a:br>
              <a:r>
                <a:rPr i="0" lang="en-US" sz="1600" u="none" cap="none" strike="noStrike">
                  <a:solidFill>
                    <a:schemeClr val="dk1"/>
                  </a:solidFill>
                  <a:latin typeface="Arial"/>
                  <a:ea typeface="Arial"/>
                  <a:cs typeface="Arial"/>
                  <a:sym typeface="Arial"/>
                </a:rPr>
                <a:t>Growth</a:t>
              </a:r>
              <a:endParaRPr i="0" sz="2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600"/>
                <a:buFont typeface="Arial"/>
                <a:buNone/>
              </a:pPr>
              <a:r>
                <a:rPr i="0" lang="en-US" sz="1600" u="none" cap="none" strike="noStrike">
                  <a:solidFill>
                    <a:schemeClr val="dk1"/>
                  </a:solidFill>
                  <a:latin typeface="Arial"/>
                  <a:ea typeface="Arial"/>
                  <a:cs typeface="Arial"/>
                  <a:sym typeface="Arial"/>
                </a:rPr>
                <a:t>Enhanced 24/7 business</a:t>
              </a:r>
              <a:endParaRPr/>
            </a:p>
            <a:p>
              <a:pPr indent="0" lvl="0" marL="0" marR="0" rtl="0" algn="ctr">
                <a:lnSpc>
                  <a:spcPct val="100000"/>
                </a:lnSpc>
                <a:spcBef>
                  <a:spcPts val="0"/>
                </a:spcBef>
                <a:spcAft>
                  <a:spcPts val="0"/>
                </a:spcAft>
                <a:buClr>
                  <a:schemeClr val="dk1"/>
                </a:buClr>
                <a:buSzPts val="1600"/>
                <a:buFont typeface="Arial"/>
                <a:buNone/>
              </a:pPr>
              <a:r>
                <a:rPr i="0" lang="en-US" sz="1600" u="none" cap="none" strike="noStrike">
                  <a:solidFill>
                    <a:schemeClr val="dk1"/>
                  </a:solidFill>
                  <a:latin typeface="Arial"/>
                  <a:ea typeface="Arial"/>
                  <a:cs typeface="Arial"/>
                  <a:sym typeface="Arial"/>
                </a:rPr>
                <a:t>Operational efficiency</a:t>
              </a:r>
              <a:endParaRPr/>
            </a:p>
          </p:txBody>
        </p:sp>
        <p:sp>
          <p:nvSpPr>
            <p:cNvPr id="596" name="Google Shape;596;p53"/>
            <p:cNvSpPr/>
            <p:nvPr/>
          </p:nvSpPr>
          <p:spPr>
            <a:xfrm>
              <a:off x="5711910" y="2971799"/>
              <a:ext cx="2296765" cy="2853159"/>
            </a:xfrm>
            <a:prstGeom prst="roundRect">
              <a:avLst>
                <a:gd fmla="val 11796" name="adj"/>
              </a:avLst>
            </a:prstGeom>
            <a:solidFill>
              <a:srgbClr val="637474"/>
            </a:solidFill>
            <a:ln cap="flat" cmpd="sng" w="9525">
              <a:solidFill>
                <a:srgbClr val="959693"/>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101600" marR="0" rtl="0" algn="ctr">
                <a:lnSpc>
                  <a:spcPct val="100000"/>
                </a:lnSpc>
                <a:spcBef>
                  <a:spcPts val="0"/>
                </a:spcBef>
                <a:spcAft>
                  <a:spcPts val="0"/>
                </a:spcAft>
                <a:buClr>
                  <a:schemeClr val="lt1"/>
                </a:buClr>
                <a:buSzPts val="2400"/>
                <a:buFont typeface="Arial"/>
                <a:buNone/>
              </a:pPr>
              <a:r>
                <a:rPr i="0" lang="en-US" sz="2400" u="none" cap="none" strike="noStrike">
                  <a:solidFill>
                    <a:schemeClr val="lt1"/>
                  </a:solidFill>
                  <a:latin typeface="Arial"/>
                  <a:ea typeface="Arial"/>
                  <a:cs typeface="Arial"/>
                  <a:sym typeface="Arial"/>
                </a:rPr>
                <a:t>Speed to market</a:t>
              </a:r>
              <a:endParaRPr/>
            </a:p>
            <a:p>
              <a:pPr indent="-174625" lvl="0" marL="174625" marR="0" rtl="0" algn="l">
                <a:lnSpc>
                  <a:spcPct val="90000"/>
                </a:lnSpc>
                <a:spcBef>
                  <a:spcPts val="1200"/>
                </a:spcBef>
                <a:spcAft>
                  <a:spcPts val="0"/>
                </a:spcAft>
                <a:buClr>
                  <a:schemeClr val="lt1"/>
                </a:buClr>
                <a:buSzPts val="1800"/>
                <a:buFont typeface="Arial"/>
                <a:buChar char="•"/>
              </a:pPr>
              <a:r>
                <a:rPr i="0" lang="en-US" sz="1800" u="none" cap="none" strike="noStrike">
                  <a:solidFill>
                    <a:schemeClr val="lt1"/>
                  </a:solidFill>
                  <a:latin typeface="Arial"/>
                  <a:ea typeface="Arial"/>
                  <a:cs typeface="Arial"/>
                  <a:sym typeface="Arial"/>
                </a:rPr>
                <a:t>One day to provision new businesses</a:t>
              </a:r>
              <a:endParaRPr/>
            </a:p>
            <a:p>
              <a:pPr indent="-174625" lvl="0" marL="174625" marR="0" rtl="0" algn="l">
                <a:lnSpc>
                  <a:spcPct val="90000"/>
                </a:lnSpc>
                <a:spcBef>
                  <a:spcPts val="1200"/>
                </a:spcBef>
                <a:spcAft>
                  <a:spcPts val="0"/>
                </a:spcAft>
                <a:buClr>
                  <a:schemeClr val="lt1"/>
                </a:buClr>
                <a:buSzPts val="1800"/>
                <a:buFont typeface="Arial"/>
                <a:buChar char="•"/>
              </a:pPr>
              <a:r>
                <a:rPr i="0" lang="en-US" sz="1800" u="none" cap="none" strike="noStrike">
                  <a:solidFill>
                    <a:schemeClr val="lt1"/>
                  </a:solidFill>
                  <a:latin typeface="Arial"/>
                  <a:ea typeface="Arial"/>
                  <a:cs typeface="Arial"/>
                  <a:sym typeface="Arial"/>
                </a:rPr>
                <a:t>Just minutes to push out a service</a:t>
              </a:r>
              <a:endParaRPr i="0" sz="2000" u="none" cap="none" strike="noStrike">
                <a:solidFill>
                  <a:schemeClr val="lt1"/>
                </a:solidFill>
                <a:latin typeface="Arial"/>
                <a:ea typeface="Arial"/>
                <a:cs typeface="Arial"/>
                <a:sym typeface="Arial"/>
              </a:endParaRPr>
            </a:p>
          </p:txBody>
        </p:sp>
        <p:sp>
          <p:nvSpPr>
            <p:cNvPr id="597" name="Google Shape;597;p53"/>
            <p:cNvSpPr/>
            <p:nvPr/>
          </p:nvSpPr>
          <p:spPr>
            <a:xfrm>
              <a:off x="6488213" y="2438400"/>
              <a:ext cx="762000" cy="533400"/>
            </a:xfrm>
            <a:prstGeom prst="upArrow">
              <a:avLst>
                <a:gd fmla="val 50000" name="adj1"/>
                <a:gd fmla="val 50000" name="adj2"/>
              </a:avLst>
            </a:prstGeom>
            <a:solidFill>
              <a:srgbClr val="289186"/>
            </a:solidFill>
            <a:ln cap="flat" cmpd="sng" w="25400">
              <a:solidFill>
                <a:srgbClr val="2891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98" name="Google Shape;598;p53"/>
            <p:cNvSpPr/>
            <p:nvPr/>
          </p:nvSpPr>
          <p:spPr>
            <a:xfrm rot="-900000">
              <a:off x="4197933" y="2000595"/>
              <a:ext cx="1357736" cy="1198002"/>
            </a:xfrm>
            <a:prstGeom prst="bentArrow">
              <a:avLst>
                <a:gd fmla="val 29084" name="adj1"/>
                <a:gd fmla="val 28961" name="adj2"/>
                <a:gd fmla="val 36955" name="adj3"/>
                <a:gd fmla="val 82604" name="adj4"/>
              </a:avLst>
            </a:prstGeom>
            <a:solidFill>
              <a:srgbClr val="289186"/>
            </a:solidFill>
            <a:ln cap="flat" cmpd="sng" w="25400">
              <a:solidFill>
                <a:srgbClr val="2891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99" name="Google Shape;599;p53"/>
            <p:cNvSpPr/>
            <p:nvPr/>
          </p:nvSpPr>
          <p:spPr>
            <a:xfrm>
              <a:off x="3056920" y="2971800"/>
              <a:ext cx="2220527" cy="2853159"/>
            </a:xfrm>
            <a:prstGeom prst="roundRect">
              <a:avLst>
                <a:gd fmla="val 11796" name="adj"/>
              </a:avLst>
            </a:prstGeom>
            <a:solidFill>
              <a:srgbClr val="637474"/>
            </a:solidFill>
            <a:ln cap="flat" cmpd="sng" w="9525">
              <a:solidFill>
                <a:srgbClr val="959693"/>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101600" marR="0" rtl="0" algn="ctr">
                <a:lnSpc>
                  <a:spcPct val="100000"/>
                </a:lnSpc>
                <a:spcBef>
                  <a:spcPts val="0"/>
                </a:spcBef>
                <a:spcAft>
                  <a:spcPts val="0"/>
                </a:spcAft>
                <a:buClr>
                  <a:schemeClr val="lt1"/>
                </a:buClr>
                <a:buSzPts val="2400"/>
                <a:buFont typeface="Arial"/>
                <a:buNone/>
              </a:pPr>
              <a:r>
                <a:rPr i="0" lang="en-US" sz="2400" u="none" cap="none" strike="noStrike">
                  <a:solidFill>
                    <a:schemeClr val="lt1"/>
                  </a:solidFill>
                  <a:latin typeface="Arial"/>
                  <a:ea typeface="Arial"/>
                  <a:cs typeface="Arial"/>
                  <a:sym typeface="Arial"/>
                </a:rPr>
                <a:t>Resource</a:t>
              </a:r>
              <a:br>
                <a:rPr i="0" lang="en-US" sz="2400" u="none" cap="none" strike="noStrike">
                  <a:solidFill>
                    <a:schemeClr val="lt1"/>
                  </a:solidFill>
                  <a:latin typeface="Arial"/>
                  <a:ea typeface="Arial"/>
                  <a:cs typeface="Arial"/>
                  <a:sym typeface="Arial"/>
                </a:rPr>
              </a:br>
              <a:r>
                <a:rPr lang="en-US" sz="2400">
                  <a:solidFill>
                    <a:schemeClr val="lt1"/>
                  </a:solidFill>
                  <a:latin typeface="Arial"/>
                  <a:ea typeface="Arial"/>
                  <a:cs typeface="Arial"/>
                  <a:sym typeface="Arial"/>
                </a:rPr>
                <a:t>optimization</a:t>
              </a:r>
              <a:endParaRPr i="0" sz="2400" u="none" cap="none" strike="noStrike">
                <a:solidFill>
                  <a:schemeClr val="lt1"/>
                </a:solidFill>
                <a:latin typeface="Arial"/>
                <a:ea typeface="Arial"/>
                <a:cs typeface="Arial"/>
                <a:sym typeface="Arial"/>
              </a:endParaRPr>
            </a:p>
            <a:p>
              <a:pPr indent="-174625" lvl="0" marL="174625" marR="0" rtl="0" algn="l">
                <a:lnSpc>
                  <a:spcPct val="90000"/>
                </a:lnSpc>
                <a:spcBef>
                  <a:spcPts val="1200"/>
                </a:spcBef>
                <a:spcAft>
                  <a:spcPts val="0"/>
                </a:spcAft>
                <a:buClr>
                  <a:schemeClr val="lt1"/>
                </a:buClr>
                <a:buSzPts val="1800"/>
                <a:buFont typeface="Arial"/>
                <a:buChar char="•"/>
              </a:pPr>
              <a:r>
                <a:rPr i="0" lang="en-US" sz="1800" u="none" cap="none" strike="noStrike">
                  <a:solidFill>
                    <a:schemeClr val="lt1"/>
                  </a:solidFill>
                  <a:latin typeface="Arial"/>
                  <a:ea typeface="Arial"/>
                  <a:cs typeface="Arial"/>
                  <a:sym typeface="Arial"/>
                </a:rPr>
                <a:t>Robust security compliance</a:t>
              </a:r>
              <a:endParaRPr/>
            </a:p>
            <a:p>
              <a:pPr indent="-174625" lvl="0" marL="174625" marR="0" rtl="0" algn="l">
                <a:lnSpc>
                  <a:spcPct val="90000"/>
                </a:lnSpc>
                <a:spcBef>
                  <a:spcPts val="1200"/>
                </a:spcBef>
                <a:spcAft>
                  <a:spcPts val="0"/>
                </a:spcAft>
                <a:buClr>
                  <a:schemeClr val="lt1"/>
                </a:buClr>
                <a:buSzPts val="1800"/>
                <a:buFont typeface="Arial"/>
                <a:buChar char="•"/>
              </a:pPr>
              <a:r>
                <a:rPr i="0" lang="en-US" sz="1800" u="none" cap="none" strike="noStrike">
                  <a:solidFill>
                    <a:schemeClr val="lt1"/>
                  </a:solidFill>
                  <a:latin typeface="Arial"/>
                  <a:ea typeface="Arial"/>
                  <a:cs typeface="Arial"/>
                  <a:sym typeface="Arial"/>
                </a:rPr>
                <a:t>Enhanced disaster recovery</a:t>
              </a:r>
              <a:endParaRPr/>
            </a:p>
            <a:p>
              <a:pPr indent="-174625" lvl="0" marL="174625" marR="0" rtl="0" algn="l">
                <a:lnSpc>
                  <a:spcPct val="90000"/>
                </a:lnSpc>
                <a:spcBef>
                  <a:spcPts val="1200"/>
                </a:spcBef>
                <a:spcAft>
                  <a:spcPts val="0"/>
                </a:spcAft>
                <a:buClr>
                  <a:schemeClr val="lt1"/>
                </a:buClr>
                <a:buSzPts val="1800"/>
                <a:buFont typeface="Arial"/>
                <a:buChar char="•"/>
              </a:pPr>
              <a:r>
                <a:rPr i="0" lang="en-US" sz="1800" u="none" cap="none" strike="noStrike">
                  <a:solidFill>
                    <a:schemeClr val="lt1"/>
                  </a:solidFill>
                  <a:latin typeface="Arial"/>
                  <a:ea typeface="Arial"/>
                  <a:cs typeface="Arial"/>
                  <a:sym typeface="Arial"/>
                </a:rPr>
                <a:t>Increased computing capacity</a:t>
              </a:r>
              <a:endParaRPr i="0" sz="2000" u="none" cap="none" strike="noStrike">
                <a:solidFill>
                  <a:schemeClr val="lt1"/>
                </a:solidFill>
                <a:latin typeface="Arial"/>
                <a:ea typeface="Arial"/>
                <a:cs typeface="Arial"/>
                <a:sym typeface="Arial"/>
              </a:endParaRPr>
            </a:p>
          </p:txBody>
        </p:sp>
        <p:sp>
          <p:nvSpPr>
            <p:cNvPr id="600" name="Google Shape;600;p53"/>
            <p:cNvSpPr/>
            <p:nvPr/>
          </p:nvSpPr>
          <p:spPr>
            <a:xfrm flipH="1" rot="1718136">
              <a:off x="8189956" y="2244034"/>
              <a:ext cx="1597881" cy="1198002"/>
            </a:xfrm>
            <a:prstGeom prst="bentArrow">
              <a:avLst>
                <a:gd fmla="val 29084" name="adj1"/>
                <a:gd fmla="val 28961" name="adj2"/>
                <a:gd fmla="val 36955" name="adj3"/>
                <a:gd fmla="val 82604" name="adj4"/>
              </a:avLst>
            </a:prstGeom>
            <a:solidFill>
              <a:srgbClr val="289186"/>
            </a:solidFill>
            <a:ln cap="flat" cmpd="sng" w="25400">
              <a:solidFill>
                <a:srgbClr val="2891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1" name="Google Shape;601;p53"/>
            <p:cNvSpPr/>
            <p:nvPr/>
          </p:nvSpPr>
          <p:spPr>
            <a:xfrm>
              <a:off x="8425686" y="2971800"/>
              <a:ext cx="2231731" cy="2853159"/>
            </a:xfrm>
            <a:prstGeom prst="roundRect">
              <a:avLst>
                <a:gd fmla="val 11796" name="adj"/>
              </a:avLst>
            </a:prstGeom>
            <a:solidFill>
              <a:srgbClr val="637474"/>
            </a:solidFill>
            <a:ln cap="flat" cmpd="sng" w="9525">
              <a:solidFill>
                <a:srgbClr val="959693"/>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101600" marR="0" rtl="0" algn="ctr">
                <a:lnSpc>
                  <a:spcPct val="100000"/>
                </a:lnSpc>
                <a:spcBef>
                  <a:spcPts val="0"/>
                </a:spcBef>
                <a:spcAft>
                  <a:spcPts val="0"/>
                </a:spcAft>
                <a:buClr>
                  <a:schemeClr val="lt1"/>
                </a:buClr>
                <a:buSzPts val="2400"/>
                <a:buFont typeface="Arial"/>
                <a:buNone/>
              </a:pPr>
              <a:r>
                <a:rPr i="0" lang="en-US" sz="2400" u="none" cap="none" strike="noStrike">
                  <a:solidFill>
                    <a:schemeClr val="lt1"/>
                  </a:solidFill>
                  <a:latin typeface="Arial"/>
                  <a:ea typeface="Arial"/>
                  <a:cs typeface="Arial"/>
                  <a:sym typeface="Arial"/>
                </a:rPr>
                <a:t>Operational efficiency</a:t>
              </a:r>
              <a:endParaRPr i="0" sz="2000" u="none" cap="none" strike="noStrike">
                <a:solidFill>
                  <a:schemeClr val="lt1"/>
                </a:solidFill>
                <a:latin typeface="Arial"/>
                <a:ea typeface="Arial"/>
                <a:cs typeface="Arial"/>
                <a:sym typeface="Arial"/>
              </a:endParaRPr>
            </a:p>
            <a:p>
              <a:pPr indent="-174625" lvl="0" marL="174625" marR="0" rtl="0" algn="l">
                <a:lnSpc>
                  <a:spcPct val="90000"/>
                </a:lnSpc>
                <a:spcBef>
                  <a:spcPts val="1200"/>
                </a:spcBef>
                <a:spcAft>
                  <a:spcPts val="0"/>
                </a:spcAft>
                <a:buClr>
                  <a:schemeClr val="lt1"/>
                </a:buClr>
                <a:buSzPts val="1800"/>
                <a:buFont typeface="Arial"/>
                <a:buChar char="•"/>
              </a:pPr>
              <a:r>
                <a:rPr i="0" lang="en-US" sz="1800" u="none" cap="none" strike="noStrike">
                  <a:solidFill>
                    <a:schemeClr val="lt1"/>
                  </a:solidFill>
                  <a:latin typeface="Arial"/>
                  <a:ea typeface="Arial"/>
                  <a:cs typeface="Arial"/>
                  <a:sym typeface="Arial"/>
                </a:rPr>
                <a:t>Continuous cost optimization and reduction</a:t>
              </a:r>
              <a:endParaRPr i="0" sz="2000" u="none" cap="none" strike="noStrike">
                <a:solidFill>
                  <a:schemeClr val="lt1"/>
                </a:solidFill>
                <a:latin typeface="Arial"/>
                <a:ea typeface="Arial"/>
                <a:cs typeface="Arial"/>
                <a:sym typeface="Arial"/>
              </a:endParaRPr>
            </a:p>
          </p:txBody>
        </p:sp>
      </p:grpSp>
      <p:sp>
        <p:nvSpPr>
          <p:cNvPr id="602" name="Google Shape;602;p5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603" name="Google Shape;603;p5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Module objectives</a:t>
            </a:r>
            <a:endParaRPr/>
          </a:p>
        </p:txBody>
      </p:sp>
      <p:sp>
        <p:nvSpPr>
          <p:cNvPr id="228" name="Google Shape;228;p27"/>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400"/>
              <a:t>After completing this module, you should be able to:</a:t>
            </a:r>
            <a:endParaRPr/>
          </a:p>
          <a:p>
            <a:pPr indent="-228600" lvl="0" marL="228600" rtl="0" algn="l">
              <a:lnSpc>
                <a:spcPct val="90000"/>
              </a:lnSpc>
              <a:spcBef>
                <a:spcPts val="1000"/>
              </a:spcBef>
              <a:spcAft>
                <a:spcPts val="0"/>
              </a:spcAft>
              <a:buClr>
                <a:schemeClr val="dk1"/>
              </a:buClr>
              <a:buSzPts val="2400"/>
              <a:buChar char="•"/>
            </a:pPr>
            <a:r>
              <a:rPr lang="en-US" sz="2400"/>
              <a:t>Explain the AWS pricing philosophy</a:t>
            </a:r>
            <a:endParaRPr/>
          </a:p>
          <a:p>
            <a:pPr indent="-228600" lvl="0" marL="228600" rtl="0" algn="l">
              <a:lnSpc>
                <a:spcPct val="90000"/>
              </a:lnSpc>
              <a:spcBef>
                <a:spcPts val="1000"/>
              </a:spcBef>
              <a:spcAft>
                <a:spcPts val="0"/>
              </a:spcAft>
              <a:buClr>
                <a:schemeClr val="dk1"/>
              </a:buClr>
              <a:buSzPts val="2400"/>
              <a:buChar char="•"/>
            </a:pPr>
            <a:r>
              <a:rPr lang="en-US" sz="2400"/>
              <a:t>Recognize fundamental pricing characteristics</a:t>
            </a:r>
            <a:endParaRPr/>
          </a:p>
          <a:p>
            <a:pPr indent="-228600" lvl="0" marL="228600" rtl="0" algn="l">
              <a:lnSpc>
                <a:spcPct val="90000"/>
              </a:lnSpc>
              <a:spcBef>
                <a:spcPts val="1000"/>
              </a:spcBef>
              <a:spcAft>
                <a:spcPts val="0"/>
              </a:spcAft>
              <a:buClr>
                <a:schemeClr val="dk1"/>
              </a:buClr>
              <a:buSzPts val="2400"/>
              <a:buChar char="•"/>
            </a:pPr>
            <a:r>
              <a:rPr lang="en-US" sz="2400"/>
              <a:t>Indicate the elements of total cost of ownership</a:t>
            </a:r>
            <a:endParaRPr/>
          </a:p>
          <a:p>
            <a:pPr indent="-228600" lvl="0" marL="228600" rtl="0" algn="l">
              <a:lnSpc>
                <a:spcPct val="90000"/>
              </a:lnSpc>
              <a:spcBef>
                <a:spcPts val="1000"/>
              </a:spcBef>
              <a:spcAft>
                <a:spcPts val="0"/>
              </a:spcAft>
              <a:buClr>
                <a:schemeClr val="dk1"/>
              </a:buClr>
              <a:buSzPts val="2400"/>
              <a:buChar char="•"/>
            </a:pPr>
            <a:r>
              <a:rPr lang="en-US" sz="2400"/>
              <a:t>Discuss the results of the AWS Pricing Calculator</a:t>
            </a:r>
            <a:endParaRPr/>
          </a:p>
          <a:p>
            <a:pPr indent="-228600" lvl="0" marL="228600" rtl="0" algn="l">
              <a:lnSpc>
                <a:spcPct val="90000"/>
              </a:lnSpc>
              <a:spcBef>
                <a:spcPts val="1000"/>
              </a:spcBef>
              <a:spcAft>
                <a:spcPts val="0"/>
              </a:spcAft>
              <a:buClr>
                <a:schemeClr val="dk1"/>
              </a:buClr>
              <a:buSzPts val="2400"/>
              <a:buChar char="•"/>
            </a:pPr>
            <a:r>
              <a:rPr lang="en-US" sz="2400"/>
              <a:t>Identify how to set up an organizational structure that simplifies billing and account visibility to review cost data.</a:t>
            </a:r>
            <a:endParaRPr/>
          </a:p>
          <a:p>
            <a:pPr indent="-228600" lvl="0" marL="228600" rtl="0" algn="l">
              <a:lnSpc>
                <a:spcPct val="90000"/>
              </a:lnSpc>
              <a:spcBef>
                <a:spcPts val="1000"/>
              </a:spcBef>
              <a:spcAft>
                <a:spcPts val="0"/>
              </a:spcAft>
              <a:buClr>
                <a:schemeClr val="dk1"/>
              </a:buClr>
              <a:buSzPts val="2400"/>
              <a:buChar char="•"/>
            </a:pPr>
            <a:r>
              <a:rPr lang="en-US" sz="2400"/>
              <a:t>Identify the functionality in the AWS Billing Dashboard</a:t>
            </a:r>
            <a:endParaRPr/>
          </a:p>
          <a:p>
            <a:pPr indent="-228600" lvl="0" marL="228600" rtl="0" algn="l">
              <a:lnSpc>
                <a:spcPct val="90000"/>
              </a:lnSpc>
              <a:spcBef>
                <a:spcPts val="1000"/>
              </a:spcBef>
              <a:spcAft>
                <a:spcPts val="0"/>
              </a:spcAft>
              <a:buClr>
                <a:schemeClr val="dk1"/>
              </a:buClr>
              <a:buSzPts val="2400"/>
              <a:buChar char="•"/>
            </a:pPr>
            <a:r>
              <a:rPr lang="en-US" sz="2400"/>
              <a:t>Describe how to use AWS Bills, AWS Cost Explorer, AWS Budgets, and AWS Cost and Usage Reports</a:t>
            </a:r>
            <a:endParaRPr/>
          </a:p>
          <a:p>
            <a:pPr indent="-228600" lvl="0" marL="228600" rtl="0" algn="l">
              <a:lnSpc>
                <a:spcPct val="90000"/>
              </a:lnSpc>
              <a:spcBef>
                <a:spcPts val="1000"/>
              </a:spcBef>
              <a:spcAft>
                <a:spcPts val="0"/>
              </a:spcAft>
              <a:buClr>
                <a:schemeClr val="dk1"/>
              </a:buClr>
              <a:buSzPts val="2400"/>
              <a:buChar char="•"/>
            </a:pPr>
            <a:r>
              <a:rPr lang="en-US" sz="2400"/>
              <a:t>Identify the various AWS technical support plans and features</a:t>
            </a:r>
            <a:endParaRPr/>
          </a:p>
        </p:txBody>
      </p:sp>
      <p:sp>
        <p:nvSpPr>
          <p:cNvPr id="229" name="Google Shape;229;p2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230" name="Google Shape;230;p2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4"/>
          <p:cNvSpPr txBox="1"/>
          <p:nvPr>
            <p:ph idx="1" type="body"/>
          </p:nvPr>
        </p:nvSpPr>
        <p:spPr>
          <a:xfrm>
            <a:off x="419100" y="2554356"/>
            <a:ext cx="9247414"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2: Cloud Economics and Billing</a:t>
            </a:r>
            <a:endParaRPr/>
          </a:p>
        </p:txBody>
      </p:sp>
      <p:sp>
        <p:nvSpPr>
          <p:cNvPr id="609" name="Google Shape;609;p54"/>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Section 3: AWS Organizations </a:t>
            </a:r>
            <a:endParaRPr/>
          </a:p>
        </p:txBody>
      </p:sp>
      <p:sp>
        <p:nvSpPr>
          <p:cNvPr id="610" name="Google Shape;610;p5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5"/>
          <p:cNvSpPr txBox="1"/>
          <p:nvPr>
            <p:ph type="title"/>
          </p:nvPr>
        </p:nvSpPr>
        <p:spPr>
          <a:xfrm>
            <a:off x="238539" y="263527"/>
            <a:ext cx="11115261" cy="7794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t>Introduction to AWS Organizations</a:t>
            </a:r>
            <a:endParaRPr/>
          </a:p>
        </p:txBody>
      </p:sp>
      <p:pic>
        <p:nvPicPr>
          <p:cNvPr id="616" name="Google Shape;616;p55"/>
          <p:cNvPicPr preferRelativeResize="0"/>
          <p:nvPr/>
        </p:nvPicPr>
        <p:blipFill rotWithShape="1">
          <a:blip r:embed="rId3">
            <a:alphaModFix/>
          </a:blip>
          <a:srcRect b="0" l="0" r="0" t="0"/>
          <a:stretch/>
        </p:blipFill>
        <p:spPr>
          <a:xfrm>
            <a:off x="4618299" y="2069149"/>
            <a:ext cx="2639028" cy="2639028"/>
          </a:xfrm>
          <a:prstGeom prst="rect">
            <a:avLst/>
          </a:prstGeom>
          <a:noFill/>
          <a:ln>
            <a:noFill/>
          </a:ln>
        </p:spPr>
      </p:pic>
      <p:sp>
        <p:nvSpPr>
          <p:cNvPr id="617" name="Google Shape;617;p55"/>
          <p:cNvSpPr txBox="1"/>
          <p:nvPr/>
        </p:nvSpPr>
        <p:spPr>
          <a:xfrm>
            <a:off x="4459512" y="5203106"/>
            <a:ext cx="295660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AWS Organizations</a:t>
            </a:r>
            <a:endParaRPr/>
          </a:p>
        </p:txBody>
      </p:sp>
      <p:sp>
        <p:nvSpPr>
          <p:cNvPr id="618" name="Google Shape;618;p5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619" name="Google Shape;619;p5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6"/>
          <p:cNvSpPr txBox="1"/>
          <p:nvPr>
            <p:ph type="title"/>
          </p:nvPr>
        </p:nvSpPr>
        <p:spPr>
          <a:xfrm>
            <a:off x="238539" y="263527"/>
            <a:ext cx="11115261" cy="7794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t>AWS Organizations terminology</a:t>
            </a:r>
            <a:endParaRPr/>
          </a:p>
        </p:txBody>
      </p:sp>
      <p:pic>
        <p:nvPicPr>
          <p:cNvPr descr="the structure of AWS Organizations." id="625" name="Google Shape;625;p56"/>
          <p:cNvPicPr preferRelativeResize="0"/>
          <p:nvPr/>
        </p:nvPicPr>
        <p:blipFill rotWithShape="1">
          <a:blip r:embed="rId3">
            <a:alphaModFix/>
          </a:blip>
          <a:srcRect b="0" l="0" r="0" t="0"/>
          <a:stretch/>
        </p:blipFill>
        <p:spPr>
          <a:xfrm>
            <a:off x="1726866" y="1312489"/>
            <a:ext cx="8738268" cy="5043861"/>
          </a:xfrm>
          <a:prstGeom prst="rect">
            <a:avLst/>
          </a:prstGeom>
          <a:noFill/>
          <a:ln>
            <a:noFill/>
          </a:ln>
        </p:spPr>
      </p:pic>
      <p:sp>
        <p:nvSpPr>
          <p:cNvPr id="626" name="Google Shape;626;p56"/>
          <p:cNvSpPr/>
          <p:nvPr/>
        </p:nvSpPr>
        <p:spPr>
          <a:xfrm>
            <a:off x="8300759" y="6348850"/>
            <a:ext cx="2164375"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*Organizational Units (OUs) </a:t>
            </a:r>
            <a:endParaRPr/>
          </a:p>
        </p:txBody>
      </p:sp>
      <p:sp>
        <p:nvSpPr>
          <p:cNvPr id="627" name="Google Shape;627;p56"/>
          <p:cNvSpPr txBox="1"/>
          <p:nvPr>
            <p:ph idx="11" type="ftr"/>
          </p:nvPr>
        </p:nvSpPr>
        <p:spPr>
          <a:xfrm>
            <a:off x="419100" y="6341721"/>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628" name="Google Shape;628;p5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7"/>
          <p:cNvSpPr txBox="1"/>
          <p:nvPr>
            <p:ph type="title"/>
          </p:nvPr>
        </p:nvSpPr>
        <p:spPr>
          <a:xfrm>
            <a:off x="238539" y="263527"/>
            <a:ext cx="11115261" cy="7794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t>Key features and benefits</a:t>
            </a:r>
            <a:endParaRPr/>
          </a:p>
        </p:txBody>
      </p:sp>
      <p:grpSp>
        <p:nvGrpSpPr>
          <p:cNvPr descr="AWS organizations features and benefits." id="634" name="Google Shape;634;p57"/>
          <p:cNvGrpSpPr/>
          <p:nvPr/>
        </p:nvGrpSpPr>
        <p:grpSpPr>
          <a:xfrm>
            <a:off x="877300" y="1465969"/>
            <a:ext cx="11276601" cy="5005593"/>
            <a:chOff x="877300" y="1465969"/>
            <a:chExt cx="11276601" cy="5005593"/>
          </a:xfrm>
        </p:grpSpPr>
        <p:sp>
          <p:nvSpPr>
            <p:cNvPr id="635" name="Google Shape;635;p57"/>
            <p:cNvSpPr/>
            <p:nvPr/>
          </p:nvSpPr>
          <p:spPr>
            <a:xfrm>
              <a:off x="5393703" y="5707032"/>
              <a:ext cx="6184850" cy="523220"/>
            </a:xfrm>
            <a:prstGeom prst="rect">
              <a:avLst/>
            </a:prstGeom>
            <a:noFill/>
            <a:ln>
              <a:noFill/>
            </a:ln>
          </p:spPr>
          <p:txBody>
            <a:bodyPr anchorCtr="0" anchor="ctr" bIns="45700" lIns="91425" spcFirstLastPara="1" rIns="91425" wrap="square" tIns="45700">
              <a:noAutofit/>
            </a:bodyPr>
            <a:lstStyle/>
            <a:p>
              <a:pPr indent="0" lvl="1" marL="219075" marR="0" rtl="0" algn="l">
                <a:spcBef>
                  <a:spcPts val="0"/>
                </a:spcBef>
                <a:spcAft>
                  <a:spcPts val="0"/>
                </a:spcAft>
                <a:buNone/>
              </a:pPr>
              <a:r>
                <a:rPr b="0" i="0" lang="en-US" sz="2800" u="none" cap="none" strike="noStrike">
                  <a:solidFill>
                    <a:schemeClr val="dk1"/>
                  </a:solidFill>
                  <a:latin typeface="Arial"/>
                  <a:ea typeface="Arial"/>
                  <a:cs typeface="Arial"/>
                  <a:sym typeface="Arial"/>
                </a:rPr>
                <a:t>Consolidated billing</a:t>
              </a:r>
              <a:endParaRPr/>
            </a:p>
          </p:txBody>
        </p:sp>
        <p:sp>
          <p:nvSpPr>
            <p:cNvPr id="636" name="Google Shape;636;p57"/>
            <p:cNvSpPr/>
            <p:nvPr/>
          </p:nvSpPr>
          <p:spPr>
            <a:xfrm>
              <a:off x="5393703" y="1707279"/>
              <a:ext cx="5910077" cy="523220"/>
            </a:xfrm>
            <a:prstGeom prst="rect">
              <a:avLst/>
            </a:prstGeom>
            <a:noFill/>
            <a:ln>
              <a:noFill/>
            </a:ln>
          </p:spPr>
          <p:txBody>
            <a:bodyPr anchorCtr="0" anchor="ctr" bIns="45700" lIns="91425" spcFirstLastPara="1" rIns="91425" wrap="square" tIns="45700">
              <a:noAutofit/>
            </a:bodyPr>
            <a:lstStyle/>
            <a:p>
              <a:pPr indent="0" lvl="1" marL="219075" marR="0" rtl="0" algn="l">
                <a:spcBef>
                  <a:spcPts val="0"/>
                </a:spcBef>
                <a:spcAft>
                  <a:spcPts val="0"/>
                </a:spcAft>
                <a:buNone/>
              </a:pPr>
              <a:r>
                <a:rPr b="0" i="0" lang="en-US" sz="2800" u="none" cap="none" strike="noStrike">
                  <a:solidFill>
                    <a:schemeClr val="dk1"/>
                  </a:solidFill>
                  <a:latin typeface="Arial"/>
                  <a:ea typeface="Arial"/>
                  <a:cs typeface="Arial"/>
                  <a:sym typeface="Arial"/>
                </a:rPr>
                <a:t>Policy-based account management</a:t>
              </a:r>
              <a:endParaRPr/>
            </a:p>
          </p:txBody>
        </p:sp>
        <p:sp>
          <p:nvSpPr>
            <p:cNvPr id="637" name="Google Shape;637;p57"/>
            <p:cNvSpPr/>
            <p:nvPr/>
          </p:nvSpPr>
          <p:spPr>
            <a:xfrm>
              <a:off x="5366629" y="2935140"/>
              <a:ext cx="6184850" cy="523220"/>
            </a:xfrm>
            <a:prstGeom prst="rect">
              <a:avLst/>
            </a:prstGeom>
            <a:noFill/>
            <a:ln>
              <a:noFill/>
            </a:ln>
          </p:spPr>
          <p:txBody>
            <a:bodyPr anchorCtr="0" anchor="ctr" bIns="45700" lIns="91425" spcFirstLastPara="1" rIns="91425" wrap="square" tIns="45700">
              <a:noAutofit/>
            </a:bodyPr>
            <a:lstStyle/>
            <a:p>
              <a:pPr indent="0" lvl="1" marL="219075" marR="0" rtl="0" algn="l">
                <a:spcBef>
                  <a:spcPts val="0"/>
                </a:spcBef>
                <a:spcAft>
                  <a:spcPts val="0"/>
                </a:spcAft>
                <a:buNone/>
              </a:pPr>
              <a:r>
                <a:rPr b="0" i="0" lang="en-US" sz="2800" u="none" cap="none" strike="noStrike">
                  <a:solidFill>
                    <a:schemeClr val="dk1"/>
                  </a:solidFill>
                  <a:latin typeface="Arial"/>
                  <a:ea typeface="Arial"/>
                  <a:cs typeface="Arial"/>
                  <a:sym typeface="Arial"/>
                </a:rPr>
                <a:t>Group based account management</a:t>
              </a:r>
              <a:endParaRPr/>
            </a:p>
          </p:txBody>
        </p:sp>
        <p:sp>
          <p:nvSpPr>
            <p:cNvPr id="638" name="Google Shape;638;p57"/>
            <p:cNvSpPr/>
            <p:nvPr/>
          </p:nvSpPr>
          <p:spPr>
            <a:xfrm>
              <a:off x="5393703" y="3949653"/>
              <a:ext cx="6760198" cy="1384995"/>
            </a:xfrm>
            <a:prstGeom prst="rect">
              <a:avLst/>
            </a:prstGeom>
            <a:noFill/>
            <a:ln>
              <a:noFill/>
            </a:ln>
          </p:spPr>
          <p:txBody>
            <a:bodyPr anchorCtr="0" anchor="ctr" bIns="45700" lIns="91425" spcFirstLastPara="1" rIns="91425" wrap="square" tIns="45700">
              <a:noAutofit/>
            </a:bodyPr>
            <a:lstStyle/>
            <a:p>
              <a:pPr indent="0" lvl="1" marL="219075" marR="0" rtl="0" algn="l">
                <a:spcBef>
                  <a:spcPts val="0"/>
                </a:spcBef>
                <a:spcAft>
                  <a:spcPts val="0"/>
                </a:spcAft>
                <a:buNone/>
              </a:pPr>
              <a:r>
                <a:rPr b="0" i="0" lang="en-US" sz="2800" u="none" cap="none" strike="noStrike">
                  <a:solidFill>
                    <a:schemeClr val="dk1"/>
                  </a:solidFill>
                  <a:latin typeface="Arial"/>
                  <a:ea typeface="Arial"/>
                  <a:cs typeface="Arial"/>
                  <a:sym typeface="Arial"/>
                </a:rPr>
                <a:t>Application programming interfaces (APIs) that automate account management</a:t>
              </a:r>
              <a:endParaRPr/>
            </a:p>
          </p:txBody>
        </p:sp>
        <p:pic>
          <p:nvPicPr>
            <p:cNvPr descr="policy-based account management." id="639" name="Google Shape;639;p57"/>
            <p:cNvPicPr preferRelativeResize="0"/>
            <p:nvPr/>
          </p:nvPicPr>
          <p:blipFill rotWithShape="1">
            <a:blip r:embed="rId3">
              <a:alphaModFix/>
            </a:blip>
            <a:srcRect b="0" l="0" r="0" t="0"/>
            <a:stretch/>
          </p:blipFill>
          <p:spPr>
            <a:xfrm>
              <a:off x="3966173" y="1465969"/>
              <a:ext cx="1175191" cy="1005840"/>
            </a:xfrm>
            <a:prstGeom prst="rect">
              <a:avLst/>
            </a:prstGeom>
            <a:noFill/>
            <a:ln>
              <a:noFill/>
            </a:ln>
          </p:spPr>
        </p:pic>
        <p:pic>
          <p:nvPicPr>
            <p:cNvPr descr="consolidated billing." id="640" name="Google Shape;640;p57"/>
            <p:cNvPicPr preferRelativeResize="0"/>
            <p:nvPr/>
          </p:nvPicPr>
          <p:blipFill rotWithShape="1">
            <a:blip r:embed="rId4">
              <a:alphaModFix/>
            </a:blip>
            <a:srcRect b="0" l="0" r="0" t="0"/>
            <a:stretch/>
          </p:blipFill>
          <p:spPr>
            <a:xfrm>
              <a:off x="3839092" y="5465722"/>
              <a:ext cx="1429353" cy="1005840"/>
            </a:xfrm>
            <a:prstGeom prst="rect">
              <a:avLst/>
            </a:prstGeom>
            <a:noFill/>
            <a:ln>
              <a:noFill/>
            </a:ln>
          </p:spPr>
        </p:pic>
        <p:pic>
          <p:nvPicPr>
            <p:cNvPr descr="group-based account management." id="641" name="Google Shape;641;p57"/>
            <p:cNvPicPr preferRelativeResize="0"/>
            <p:nvPr/>
          </p:nvPicPr>
          <p:blipFill rotWithShape="1">
            <a:blip r:embed="rId5">
              <a:alphaModFix/>
            </a:blip>
            <a:srcRect b="0" l="0" r="0" t="0"/>
            <a:stretch/>
          </p:blipFill>
          <p:spPr>
            <a:xfrm>
              <a:off x="3839092" y="2693830"/>
              <a:ext cx="1375204" cy="1005840"/>
            </a:xfrm>
            <a:prstGeom prst="rect">
              <a:avLst/>
            </a:prstGeom>
            <a:noFill/>
            <a:ln>
              <a:noFill/>
            </a:ln>
          </p:spPr>
        </p:pic>
        <p:pic>
          <p:nvPicPr>
            <p:cNvPr descr="APIs." id="642" name="Google Shape;642;p57"/>
            <p:cNvPicPr preferRelativeResize="0"/>
            <p:nvPr/>
          </p:nvPicPr>
          <p:blipFill rotWithShape="1">
            <a:blip r:embed="rId6">
              <a:alphaModFix/>
            </a:blip>
            <a:srcRect b="0" l="0" r="0" t="0"/>
            <a:stretch/>
          </p:blipFill>
          <p:spPr>
            <a:xfrm>
              <a:off x="3901706" y="4139230"/>
              <a:ext cx="1304124" cy="1005840"/>
            </a:xfrm>
            <a:prstGeom prst="rect">
              <a:avLst/>
            </a:prstGeom>
            <a:noFill/>
            <a:ln>
              <a:noFill/>
            </a:ln>
          </p:spPr>
        </p:pic>
        <p:sp>
          <p:nvSpPr>
            <p:cNvPr id="643" name="Google Shape;643;p57"/>
            <p:cNvSpPr txBox="1"/>
            <p:nvPr/>
          </p:nvSpPr>
          <p:spPr>
            <a:xfrm>
              <a:off x="877300" y="4489035"/>
              <a:ext cx="2137569" cy="37873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AWS</a:t>
              </a:r>
              <a:br>
                <a:rPr lang="en-US" sz="2400">
                  <a:solidFill>
                    <a:schemeClr val="dk1"/>
                  </a:solidFill>
                  <a:latin typeface="Arial"/>
                  <a:ea typeface="Arial"/>
                  <a:cs typeface="Arial"/>
                  <a:sym typeface="Arial"/>
                </a:rPr>
              </a:br>
              <a:r>
                <a:rPr lang="en-US" sz="2400">
                  <a:solidFill>
                    <a:schemeClr val="dk1"/>
                  </a:solidFill>
                  <a:latin typeface="Arial"/>
                  <a:ea typeface="Arial"/>
                  <a:cs typeface="Arial"/>
                  <a:sym typeface="Arial"/>
                </a:rPr>
                <a:t>Organizations</a:t>
              </a:r>
              <a:endParaRPr/>
            </a:p>
          </p:txBody>
        </p:sp>
        <p:pic>
          <p:nvPicPr>
            <p:cNvPr id="644" name="Google Shape;644;p57"/>
            <p:cNvPicPr preferRelativeResize="0"/>
            <p:nvPr/>
          </p:nvPicPr>
          <p:blipFill rotWithShape="1">
            <a:blip r:embed="rId7">
              <a:alphaModFix/>
            </a:blip>
            <a:srcRect b="0" l="0" r="0" t="0"/>
            <a:stretch/>
          </p:blipFill>
          <p:spPr>
            <a:xfrm>
              <a:off x="1120439" y="2507360"/>
              <a:ext cx="1712895" cy="1712895"/>
            </a:xfrm>
            <a:prstGeom prst="rect">
              <a:avLst/>
            </a:prstGeom>
            <a:noFill/>
            <a:ln>
              <a:noFill/>
            </a:ln>
          </p:spPr>
        </p:pic>
      </p:grpSp>
      <p:sp>
        <p:nvSpPr>
          <p:cNvPr id="645" name="Google Shape;645;p5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646" name="Google Shape;646;p5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58"/>
          <p:cNvSpPr txBox="1"/>
          <p:nvPr>
            <p:ph type="title"/>
          </p:nvPr>
        </p:nvSpPr>
        <p:spPr>
          <a:xfrm>
            <a:off x="238539" y="263527"/>
            <a:ext cx="11115261" cy="7794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t>Security with AWS Organizations</a:t>
            </a:r>
            <a:endParaRPr/>
          </a:p>
        </p:txBody>
      </p:sp>
      <p:pic>
        <p:nvPicPr>
          <p:cNvPr descr="ID card." id="652" name="Google Shape;652;p58"/>
          <p:cNvPicPr preferRelativeResize="0"/>
          <p:nvPr/>
        </p:nvPicPr>
        <p:blipFill rotWithShape="1">
          <a:blip r:embed="rId3">
            <a:alphaModFix/>
          </a:blip>
          <a:srcRect b="0" l="0" r="0" t="0"/>
          <a:stretch/>
        </p:blipFill>
        <p:spPr>
          <a:xfrm>
            <a:off x="2402092" y="959093"/>
            <a:ext cx="2639568" cy="2639568"/>
          </a:xfrm>
          <a:prstGeom prst="rect">
            <a:avLst/>
          </a:prstGeom>
          <a:noFill/>
          <a:ln>
            <a:noFill/>
          </a:ln>
        </p:spPr>
      </p:pic>
      <p:sp>
        <p:nvSpPr>
          <p:cNvPr id="653" name="Google Shape;653;p58"/>
          <p:cNvSpPr/>
          <p:nvPr/>
        </p:nvSpPr>
        <p:spPr>
          <a:xfrm>
            <a:off x="321866" y="3476209"/>
            <a:ext cx="3400011" cy="1692771"/>
          </a:xfrm>
          <a:prstGeom prst="rect">
            <a:avLst/>
          </a:prstGeom>
          <a:noFill/>
          <a:ln>
            <a:noFill/>
          </a:ln>
        </p:spPr>
        <p:txBody>
          <a:bodyPr anchorCtr="0" anchor="ctr" bIns="45700" lIns="91425" spcFirstLastPara="1" rIns="91425" wrap="square" tIns="45700">
            <a:noAutofit/>
          </a:bodyPr>
          <a:lstStyle/>
          <a:p>
            <a:pPr indent="0" lvl="1" marL="219075" marR="0" rtl="0" algn="l">
              <a:spcBef>
                <a:spcPts val="0"/>
              </a:spcBef>
              <a:spcAft>
                <a:spcPts val="0"/>
              </a:spcAft>
              <a:buNone/>
            </a:pPr>
            <a:r>
              <a:rPr b="0" i="0" lang="en-US" sz="2600" u="none" cap="none" strike="noStrike">
                <a:solidFill>
                  <a:schemeClr val="dk1"/>
                </a:solidFill>
                <a:latin typeface="Arial"/>
                <a:ea typeface="Arial"/>
                <a:cs typeface="Arial"/>
                <a:sym typeface="Arial"/>
              </a:rPr>
              <a:t>Control access with </a:t>
            </a:r>
            <a:br>
              <a:rPr b="0" i="0" lang="en-US" sz="2600" u="none" cap="none" strike="noStrike">
                <a:solidFill>
                  <a:schemeClr val="dk1"/>
                </a:solidFill>
                <a:latin typeface="Arial"/>
                <a:ea typeface="Arial"/>
                <a:cs typeface="Arial"/>
                <a:sym typeface="Arial"/>
              </a:rPr>
            </a:br>
            <a:r>
              <a:rPr b="0" i="0" lang="en-US" sz="2600" u="none" cap="none" strike="noStrike">
                <a:solidFill>
                  <a:schemeClr val="dk1"/>
                </a:solidFill>
                <a:latin typeface="Arial"/>
                <a:ea typeface="Arial"/>
                <a:cs typeface="Arial"/>
                <a:sym typeface="Arial"/>
              </a:rPr>
              <a:t>AWS Identity and </a:t>
            </a:r>
            <a:br>
              <a:rPr b="0" i="0" lang="en-US" sz="2600" u="none" cap="none" strike="noStrike">
                <a:solidFill>
                  <a:schemeClr val="dk1"/>
                </a:solidFill>
                <a:latin typeface="Arial"/>
                <a:ea typeface="Arial"/>
                <a:cs typeface="Arial"/>
                <a:sym typeface="Arial"/>
              </a:rPr>
            </a:br>
            <a:r>
              <a:rPr b="0" i="0" lang="en-US" sz="2600" u="none" cap="none" strike="noStrike">
                <a:solidFill>
                  <a:schemeClr val="dk1"/>
                </a:solidFill>
                <a:latin typeface="Arial"/>
                <a:ea typeface="Arial"/>
                <a:cs typeface="Arial"/>
                <a:sym typeface="Arial"/>
              </a:rPr>
              <a:t>Access Management </a:t>
            </a:r>
            <a:br>
              <a:rPr b="0" i="0" lang="en-US" sz="2600" u="none" cap="none" strike="noStrike">
                <a:solidFill>
                  <a:schemeClr val="dk1"/>
                </a:solidFill>
                <a:latin typeface="Arial"/>
                <a:ea typeface="Arial"/>
                <a:cs typeface="Arial"/>
                <a:sym typeface="Arial"/>
              </a:rPr>
            </a:br>
            <a:r>
              <a:rPr b="0" i="0" lang="en-US" sz="2600" u="none" cap="none" strike="noStrike">
                <a:solidFill>
                  <a:schemeClr val="dk1"/>
                </a:solidFill>
                <a:latin typeface="Arial"/>
                <a:ea typeface="Arial"/>
                <a:cs typeface="Arial"/>
                <a:sym typeface="Arial"/>
              </a:rPr>
              <a:t>(IAM).</a:t>
            </a:r>
            <a:endParaRPr/>
          </a:p>
        </p:txBody>
      </p:sp>
      <p:sp>
        <p:nvSpPr>
          <p:cNvPr id="654" name="Google Shape;654;p58"/>
          <p:cNvSpPr/>
          <p:nvPr/>
        </p:nvSpPr>
        <p:spPr>
          <a:xfrm>
            <a:off x="3911190" y="3476209"/>
            <a:ext cx="3800975" cy="2092881"/>
          </a:xfrm>
          <a:prstGeom prst="rect">
            <a:avLst/>
          </a:prstGeom>
          <a:noFill/>
          <a:ln>
            <a:noFill/>
          </a:ln>
        </p:spPr>
        <p:txBody>
          <a:bodyPr anchorCtr="0" anchor="ctr" bIns="45700" lIns="91425" spcFirstLastPara="1" rIns="91425" wrap="square" tIns="45700">
            <a:noAutofit/>
          </a:bodyPr>
          <a:lstStyle/>
          <a:p>
            <a:pPr indent="0" lvl="1" marL="219075" marR="0" rtl="0" algn="l">
              <a:spcBef>
                <a:spcPts val="0"/>
              </a:spcBef>
              <a:spcAft>
                <a:spcPts val="0"/>
              </a:spcAft>
              <a:buNone/>
            </a:pPr>
            <a:r>
              <a:rPr b="0" i="0" lang="en-US" sz="2600" u="none" cap="none" strike="noStrike">
                <a:solidFill>
                  <a:schemeClr val="dk1"/>
                </a:solidFill>
                <a:latin typeface="Arial"/>
                <a:ea typeface="Arial"/>
                <a:cs typeface="Arial"/>
                <a:sym typeface="Arial"/>
              </a:rPr>
              <a:t>IAM policies</a:t>
            </a:r>
            <a:r>
              <a:rPr b="0" i="0" lang="en-US" sz="2600" u="none" cap="none" strike="noStrike">
                <a:solidFill>
                  <a:schemeClr val="accent2"/>
                </a:solidFill>
                <a:latin typeface="Arial"/>
                <a:ea typeface="Arial"/>
                <a:cs typeface="Arial"/>
                <a:sym typeface="Arial"/>
              </a:rPr>
              <a:t> </a:t>
            </a:r>
            <a:r>
              <a:rPr b="0" i="0" lang="en-US" sz="2600" u="none" cap="none" strike="noStrike">
                <a:solidFill>
                  <a:schemeClr val="dk1"/>
                </a:solidFill>
                <a:latin typeface="Arial"/>
                <a:ea typeface="Arial"/>
                <a:cs typeface="Arial"/>
                <a:sym typeface="Arial"/>
              </a:rPr>
              <a:t>enable you to allow or deny access to AWS services for users, groups, and roles.</a:t>
            </a:r>
            <a:endParaRPr b="0" i="0" sz="2600" u="none" cap="none" strike="noStrike">
              <a:solidFill>
                <a:schemeClr val="accent2"/>
              </a:solidFill>
              <a:latin typeface="Arial"/>
              <a:ea typeface="Arial"/>
              <a:cs typeface="Arial"/>
              <a:sym typeface="Arial"/>
            </a:endParaRPr>
          </a:p>
        </p:txBody>
      </p:sp>
      <p:pic>
        <p:nvPicPr>
          <p:cNvPr descr="lock and key." id="655" name="Google Shape;655;p58"/>
          <p:cNvPicPr preferRelativeResize="0"/>
          <p:nvPr/>
        </p:nvPicPr>
        <p:blipFill rotWithShape="1">
          <a:blip r:embed="rId4">
            <a:alphaModFix/>
          </a:blip>
          <a:srcRect b="0" l="0" r="0" t="0"/>
          <a:stretch/>
        </p:blipFill>
        <p:spPr>
          <a:xfrm>
            <a:off x="6661913" y="1301465"/>
            <a:ext cx="2289818" cy="1954825"/>
          </a:xfrm>
          <a:prstGeom prst="rect">
            <a:avLst/>
          </a:prstGeom>
          <a:noFill/>
          <a:ln>
            <a:noFill/>
          </a:ln>
        </p:spPr>
      </p:pic>
      <p:sp>
        <p:nvSpPr>
          <p:cNvPr id="656" name="Google Shape;656;p58"/>
          <p:cNvSpPr/>
          <p:nvPr/>
        </p:nvSpPr>
        <p:spPr>
          <a:xfrm>
            <a:off x="7901479" y="3045322"/>
            <a:ext cx="3778638" cy="3354765"/>
          </a:xfrm>
          <a:prstGeom prst="rect">
            <a:avLst/>
          </a:prstGeom>
          <a:noFill/>
          <a:ln>
            <a:noFill/>
          </a:ln>
        </p:spPr>
        <p:txBody>
          <a:bodyPr anchorCtr="0" anchor="ctr" bIns="45700" lIns="91425" spcFirstLastPara="1" rIns="91425" wrap="square" tIns="45700">
            <a:noAutofit/>
          </a:bodyPr>
          <a:lstStyle/>
          <a:p>
            <a:pPr indent="0" lvl="1" marL="219075" marR="0" rtl="0" algn="l">
              <a:spcBef>
                <a:spcPts val="0"/>
              </a:spcBef>
              <a:spcAft>
                <a:spcPts val="0"/>
              </a:spcAft>
              <a:buNone/>
            </a:pPr>
            <a:r>
              <a:rPr b="0" i="0" lang="en-US" sz="2600" u="none" cap="none" strike="noStrike">
                <a:solidFill>
                  <a:schemeClr val="dk1"/>
                </a:solidFill>
                <a:latin typeface="Arial"/>
                <a:ea typeface="Arial"/>
                <a:cs typeface="Arial"/>
                <a:sym typeface="Arial"/>
              </a:rPr>
              <a:t>Service control policies (SCPs) enable you to allow or deny access to AWS services for individuals or group accounts in an organizational unit (OU). </a:t>
            </a:r>
            <a:endParaRPr/>
          </a:p>
        </p:txBody>
      </p:sp>
      <p:sp>
        <p:nvSpPr>
          <p:cNvPr id="657" name="Google Shape;657;p5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658" name="Google Shape;658;p5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9"/>
          <p:cNvSpPr txBox="1"/>
          <p:nvPr>
            <p:ph type="title"/>
          </p:nvPr>
        </p:nvSpPr>
        <p:spPr>
          <a:xfrm>
            <a:off x="238539" y="263527"/>
            <a:ext cx="11115261" cy="7794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t>Organizations setup</a:t>
            </a:r>
            <a:endParaRPr/>
          </a:p>
        </p:txBody>
      </p:sp>
      <p:grpSp>
        <p:nvGrpSpPr>
          <p:cNvPr id="664" name="Google Shape;664;p59"/>
          <p:cNvGrpSpPr/>
          <p:nvPr/>
        </p:nvGrpSpPr>
        <p:grpSpPr>
          <a:xfrm>
            <a:off x="2204228" y="2383197"/>
            <a:ext cx="6418405" cy="1038708"/>
            <a:chOff x="2204228" y="3002322"/>
            <a:chExt cx="6418405" cy="1038708"/>
          </a:xfrm>
        </p:grpSpPr>
        <p:pic>
          <p:nvPicPr>
            <p:cNvPr descr="Hierarchy." id="665" name="Google Shape;665;p59"/>
            <p:cNvPicPr preferRelativeResize="0"/>
            <p:nvPr/>
          </p:nvPicPr>
          <p:blipFill rotWithShape="1">
            <a:blip r:embed="rId3">
              <a:alphaModFix/>
            </a:blip>
            <a:srcRect b="0" l="0" r="0" t="0"/>
            <a:stretch/>
          </p:blipFill>
          <p:spPr>
            <a:xfrm>
              <a:off x="3906253" y="3009232"/>
              <a:ext cx="914400" cy="914400"/>
            </a:xfrm>
            <a:prstGeom prst="rect">
              <a:avLst/>
            </a:prstGeom>
            <a:noFill/>
            <a:ln>
              <a:noFill/>
            </a:ln>
          </p:spPr>
        </p:pic>
        <p:pic>
          <p:nvPicPr>
            <p:cNvPr descr="AWS Organizations icon." id="666" name="Google Shape;666;p59"/>
            <p:cNvPicPr preferRelativeResize="0"/>
            <p:nvPr/>
          </p:nvPicPr>
          <p:blipFill rotWithShape="1">
            <a:blip r:embed="rId4">
              <a:alphaModFix/>
            </a:blip>
            <a:srcRect b="0" l="0" r="0" t="0"/>
            <a:stretch/>
          </p:blipFill>
          <p:spPr>
            <a:xfrm>
              <a:off x="2204228" y="3002322"/>
              <a:ext cx="883878" cy="883878"/>
            </a:xfrm>
            <a:prstGeom prst="rect">
              <a:avLst/>
            </a:prstGeom>
            <a:noFill/>
            <a:ln>
              <a:noFill/>
            </a:ln>
          </p:spPr>
        </p:pic>
        <p:pic>
          <p:nvPicPr>
            <p:cNvPr descr="Checklist." id="667" name="Google Shape;667;p59"/>
            <p:cNvPicPr preferRelativeResize="0"/>
            <p:nvPr/>
          </p:nvPicPr>
          <p:blipFill rotWithShape="1">
            <a:blip r:embed="rId5">
              <a:alphaModFix/>
            </a:blip>
            <a:srcRect b="0" l="0" r="0" t="0"/>
            <a:stretch/>
          </p:blipFill>
          <p:spPr>
            <a:xfrm>
              <a:off x="5751329" y="3126630"/>
              <a:ext cx="914400" cy="914400"/>
            </a:xfrm>
            <a:prstGeom prst="rect">
              <a:avLst/>
            </a:prstGeom>
            <a:noFill/>
            <a:ln>
              <a:noFill/>
            </a:ln>
          </p:spPr>
        </p:pic>
        <p:grpSp>
          <p:nvGrpSpPr>
            <p:cNvPr id="668" name="Google Shape;668;p59"/>
            <p:cNvGrpSpPr/>
            <p:nvPr/>
          </p:nvGrpSpPr>
          <p:grpSpPr>
            <a:xfrm>
              <a:off x="3341065" y="3358775"/>
              <a:ext cx="366853" cy="457630"/>
              <a:chOff x="2275419" y="1909161"/>
              <a:chExt cx="366853" cy="457630"/>
            </a:xfrm>
          </p:grpSpPr>
          <p:sp>
            <p:nvSpPr>
              <p:cNvPr id="669" name="Google Shape;669;p59"/>
              <p:cNvSpPr/>
              <p:nvPr/>
            </p:nvSpPr>
            <p:spPr>
              <a:xfrm>
                <a:off x="2275419" y="1909161"/>
                <a:ext cx="366853" cy="457630"/>
              </a:xfrm>
              <a:prstGeom prst="rightArrow">
                <a:avLst>
                  <a:gd fmla="val 60000" name="adj1"/>
                  <a:gd fmla="val 50000" name="adj2"/>
                </a:avLst>
              </a:prstGeom>
              <a:solidFill>
                <a:srgbClr val="AAAB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9"/>
              <p:cNvSpPr txBox="1"/>
              <p:nvPr/>
            </p:nvSpPr>
            <p:spPr>
              <a:xfrm>
                <a:off x="2275419" y="2000687"/>
                <a:ext cx="256797" cy="27457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900"/>
                  <a:buFont typeface="Arial"/>
                  <a:buNone/>
                </a:pPr>
                <a:r>
                  <a:t/>
                </a:r>
                <a:endParaRPr sz="1900">
                  <a:solidFill>
                    <a:schemeClr val="lt1"/>
                  </a:solidFill>
                  <a:latin typeface="Arial"/>
                  <a:ea typeface="Arial"/>
                  <a:cs typeface="Arial"/>
                  <a:sym typeface="Arial"/>
                </a:endParaRPr>
              </a:p>
            </p:txBody>
          </p:sp>
        </p:grpSp>
        <p:grpSp>
          <p:nvGrpSpPr>
            <p:cNvPr id="671" name="Google Shape;671;p59"/>
            <p:cNvGrpSpPr/>
            <p:nvPr/>
          </p:nvGrpSpPr>
          <p:grpSpPr>
            <a:xfrm>
              <a:off x="6881878" y="3335898"/>
              <a:ext cx="366853" cy="457630"/>
              <a:chOff x="2275419" y="1909161"/>
              <a:chExt cx="366853" cy="457630"/>
            </a:xfrm>
          </p:grpSpPr>
          <p:sp>
            <p:nvSpPr>
              <p:cNvPr id="672" name="Google Shape;672;p59"/>
              <p:cNvSpPr/>
              <p:nvPr/>
            </p:nvSpPr>
            <p:spPr>
              <a:xfrm>
                <a:off x="2275419" y="1909161"/>
                <a:ext cx="366853" cy="457630"/>
              </a:xfrm>
              <a:prstGeom prst="rightArrow">
                <a:avLst>
                  <a:gd fmla="val 60000" name="adj1"/>
                  <a:gd fmla="val 50000" name="adj2"/>
                </a:avLst>
              </a:prstGeom>
              <a:solidFill>
                <a:srgbClr val="AAAB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9"/>
              <p:cNvSpPr txBox="1"/>
              <p:nvPr/>
            </p:nvSpPr>
            <p:spPr>
              <a:xfrm>
                <a:off x="2275419" y="2000687"/>
                <a:ext cx="256797" cy="27457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900"/>
                  <a:buFont typeface="Arial"/>
                  <a:buNone/>
                </a:pPr>
                <a:r>
                  <a:t/>
                </a:r>
                <a:endParaRPr sz="1900">
                  <a:solidFill>
                    <a:schemeClr val="lt1"/>
                  </a:solidFill>
                  <a:latin typeface="Arial"/>
                  <a:ea typeface="Arial"/>
                  <a:cs typeface="Arial"/>
                  <a:sym typeface="Arial"/>
                </a:endParaRPr>
              </a:p>
            </p:txBody>
          </p:sp>
        </p:grpSp>
        <p:grpSp>
          <p:nvGrpSpPr>
            <p:cNvPr id="674" name="Google Shape;674;p59"/>
            <p:cNvGrpSpPr/>
            <p:nvPr/>
          </p:nvGrpSpPr>
          <p:grpSpPr>
            <a:xfrm>
              <a:off x="5239101" y="3360392"/>
              <a:ext cx="366853" cy="457630"/>
              <a:chOff x="2275419" y="1909161"/>
              <a:chExt cx="366853" cy="457630"/>
            </a:xfrm>
          </p:grpSpPr>
          <p:sp>
            <p:nvSpPr>
              <p:cNvPr id="675" name="Google Shape;675;p59"/>
              <p:cNvSpPr/>
              <p:nvPr/>
            </p:nvSpPr>
            <p:spPr>
              <a:xfrm>
                <a:off x="2275419" y="1909161"/>
                <a:ext cx="366853" cy="457630"/>
              </a:xfrm>
              <a:prstGeom prst="rightArrow">
                <a:avLst>
                  <a:gd fmla="val 60000" name="adj1"/>
                  <a:gd fmla="val 50000" name="adj2"/>
                </a:avLst>
              </a:prstGeom>
              <a:solidFill>
                <a:srgbClr val="AAAB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9"/>
              <p:cNvSpPr txBox="1"/>
              <p:nvPr/>
            </p:nvSpPr>
            <p:spPr>
              <a:xfrm>
                <a:off x="2275419" y="2000687"/>
                <a:ext cx="256797" cy="27457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900"/>
                  <a:buFont typeface="Arial"/>
                  <a:buNone/>
                </a:pPr>
                <a:r>
                  <a:t/>
                </a:r>
                <a:endParaRPr sz="1900">
                  <a:solidFill>
                    <a:schemeClr val="lt1"/>
                  </a:solidFill>
                  <a:latin typeface="Arial"/>
                  <a:ea typeface="Arial"/>
                  <a:cs typeface="Arial"/>
                  <a:sym typeface="Arial"/>
                </a:endParaRPr>
              </a:p>
            </p:txBody>
          </p:sp>
        </p:grpSp>
        <p:pic>
          <p:nvPicPr>
            <p:cNvPr descr="Test tubes." id="677" name="Google Shape;677;p59"/>
            <p:cNvPicPr preferRelativeResize="0"/>
            <p:nvPr/>
          </p:nvPicPr>
          <p:blipFill rotWithShape="1">
            <a:blip r:embed="rId6">
              <a:alphaModFix/>
            </a:blip>
            <a:srcRect b="0" l="0" r="0" t="0"/>
            <a:stretch/>
          </p:blipFill>
          <p:spPr>
            <a:xfrm>
              <a:off x="7708233" y="3323877"/>
              <a:ext cx="914400" cy="527425"/>
            </a:xfrm>
            <a:prstGeom prst="rect">
              <a:avLst/>
            </a:prstGeom>
            <a:noFill/>
            <a:ln>
              <a:noFill/>
            </a:ln>
          </p:spPr>
        </p:pic>
      </p:grpSp>
      <p:grpSp>
        <p:nvGrpSpPr>
          <p:cNvPr id="678" name="Google Shape;678;p59"/>
          <p:cNvGrpSpPr/>
          <p:nvPr/>
        </p:nvGrpSpPr>
        <p:grpSpPr>
          <a:xfrm>
            <a:off x="2130477" y="3361497"/>
            <a:ext cx="6640250" cy="546440"/>
            <a:chOff x="2130477" y="3980622"/>
            <a:chExt cx="6640250" cy="546440"/>
          </a:xfrm>
        </p:grpSpPr>
        <p:sp>
          <p:nvSpPr>
            <p:cNvPr id="679" name="Google Shape;679;p59"/>
            <p:cNvSpPr txBox="1"/>
            <p:nvPr/>
          </p:nvSpPr>
          <p:spPr>
            <a:xfrm>
              <a:off x="2130477" y="3998494"/>
              <a:ext cx="12105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Step 1</a:t>
              </a:r>
              <a:endParaRPr/>
            </a:p>
          </p:txBody>
        </p:sp>
        <p:sp>
          <p:nvSpPr>
            <p:cNvPr id="680" name="Google Shape;680;p59"/>
            <p:cNvSpPr txBox="1"/>
            <p:nvPr/>
          </p:nvSpPr>
          <p:spPr>
            <a:xfrm>
              <a:off x="3858127" y="3994486"/>
              <a:ext cx="12105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Step 2</a:t>
              </a:r>
              <a:endParaRPr/>
            </a:p>
          </p:txBody>
        </p:sp>
        <p:sp>
          <p:nvSpPr>
            <p:cNvPr id="681" name="Google Shape;681;p59"/>
            <p:cNvSpPr txBox="1"/>
            <p:nvPr/>
          </p:nvSpPr>
          <p:spPr>
            <a:xfrm>
              <a:off x="5671290" y="4003842"/>
              <a:ext cx="12105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Step 3</a:t>
              </a:r>
              <a:endParaRPr/>
            </a:p>
          </p:txBody>
        </p:sp>
        <p:sp>
          <p:nvSpPr>
            <p:cNvPr id="682" name="Google Shape;682;p59"/>
            <p:cNvSpPr txBox="1"/>
            <p:nvPr/>
          </p:nvSpPr>
          <p:spPr>
            <a:xfrm>
              <a:off x="7560139" y="3980622"/>
              <a:ext cx="12105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Step 4</a:t>
              </a:r>
              <a:endParaRPr/>
            </a:p>
          </p:txBody>
        </p:sp>
      </p:grpSp>
      <p:grpSp>
        <p:nvGrpSpPr>
          <p:cNvPr id="683" name="Google Shape;683;p59"/>
          <p:cNvGrpSpPr/>
          <p:nvPr/>
        </p:nvGrpSpPr>
        <p:grpSpPr>
          <a:xfrm>
            <a:off x="2130477" y="3887415"/>
            <a:ext cx="6827056" cy="1246495"/>
            <a:chOff x="2130477" y="4506540"/>
            <a:chExt cx="6827056" cy="1246495"/>
          </a:xfrm>
        </p:grpSpPr>
        <p:sp>
          <p:nvSpPr>
            <p:cNvPr id="684" name="Google Shape;684;p59"/>
            <p:cNvSpPr txBox="1"/>
            <p:nvPr/>
          </p:nvSpPr>
          <p:spPr>
            <a:xfrm>
              <a:off x="2130477" y="4506540"/>
              <a:ext cx="149592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Create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Organization</a:t>
              </a:r>
              <a:endParaRPr/>
            </a:p>
          </p:txBody>
        </p:sp>
        <p:sp>
          <p:nvSpPr>
            <p:cNvPr id="685" name="Google Shape;685;p59"/>
            <p:cNvSpPr txBox="1"/>
            <p:nvPr/>
          </p:nvSpPr>
          <p:spPr>
            <a:xfrm>
              <a:off x="3816027" y="4506540"/>
              <a:ext cx="1779654"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Create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organizational</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units</a:t>
              </a:r>
              <a:endParaRPr/>
            </a:p>
          </p:txBody>
        </p:sp>
        <p:sp>
          <p:nvSpPr>
            <p:cNvPr id="686" name="Google Shape;686;p59"/>
            <p:cNvSpPr txBox="1"/>
            <p:nvPr/>
          </p:nvSpPr>
          <p:spPr>
            <a:xfrm>
              <a:off x="5796169" y="4552706"/>
              <a:ext cx="9380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Create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service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control</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policies</a:t>
              </a:r>
              <a:endParaRPr/>
            </a:p>
          </p:txBody>
        </p:sp>
        <p:sp>
          <p:nvSpPr>
            <p:cNvPr id="687" name="Google Shape;687;p59"/>
            <p:cNvSpPr txBox="1"/>
            <p:nvPr/>
          </p:nvSpPr>
          <p:spPr>
            <a:xfrm>
              <a:off x="7660383" y="4531601"/>
              <a:ext cx="129715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Test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restrictions</a:t>
              </a:r>
              <a:endParaRPr/>
            </a:p>
          </p:txBody>
        </p:sp>
      </p:grpSp>
      <p:sp>
        <p:nvSpPr>
          <p:cNvPr id="688" name="Google Shape;688;p5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689" name="Google Shape;689;p5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Limits of AWS Organizations</a:t>
            </a:r>
            <a:endParaRPr/>
          </a:p>
        </p:txBody>
      </p:sp>
      <p:pic>
        <p:nvPicPr>
          <p:cNvPr descr="image of a chart listing the AWS Organizations limits." id="695" name="Google Shape;695;p60"/>
          <p:cNvPicPr preferRelativeResize="0"/>
          <p:nvPr/>
        </p:nvPicPr>
        <p:blipFill rotWithShape="1">
          <a:blip r:embed="rId3">
            <a:alphaModFix/>
          </a:blip>
          <a:srcRect b="0" l="0" r="0" t="0"/>
          <a:stretch/>
        </p:blipFill>
        <p:spPr>
          <a:xfrm>
            <a:off x="225043" y="1145915"/>
            <a:ext cx="11741914" cy="5285690"/>
          </a:xfrm>
          <a:prstGeom prst="rect">
            <a:avLst/>
          </a:prstGeom>
          <a:noFill/>
          <a:ln>
            <a:noFill/>
          </a:ln>
        </p:spPr>
      </p:pic>
      <p:sp>
        <p:nvSpPr>
          <p:cNvPr id="696" name="Google Shape;696;p6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697" name="Google Shape;697;p6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1"/>
          <p:cNvSpPr txBox="1"/>
          <p:nvPr>
            <p:ph type="title"/>
          </p:nvPr>
        </p:nvSpPr>
        <p:spPr>
          <a:xfrm>
            <a:off x="238539" y="263527"/>
            <a:ext cx="11115261" cy="7794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t>Accessing AWS Organizations</a:t>
            </a:r>
            <a:endParaRPr/>
          </a:p>
        </p:txBody>
      </p:sp>
      <p:grpSp>
        <p:nvGrpSpPr>
          <p:cNvPr id="703" name="Google Shape;703;p61"/>
          <p:cNvGrpSpPr/>
          <p:nvPr/>
        </p:nvGrpSpPr>
        <p:grpSpPr>
          <a:xfrm>
            <a:off x="1887191" y="2937643"/>
            <a:ext cx="2137569" cy="2453746"/>
            <a:chOff x="1887191" y="2937643"/>
            <a:chExt cx="2137569" cy="2453746"/>
          </a:xfrm>
        </p:grpSpPr>
        <p:sp>
          <p:nvSpPr>
            <p:cNvPr id="704" name="Google Shape;704;p61"/>
            <p:cNvSpPr txBox="1"/>
            <p:nvPr/>
          </p:nvSpPr>
          <p:spPr>
            <a:xfrm>
              <a:off x="1887191" y="4699322"/>
              <a:ext cx="2137569" cy="69206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AWS</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Organizations</a:t>
              </a:r>
              <a:endParaRPr/>
            </a:p>
          </p:txBody>
        </p:sp>
        <p:pic>
          <p:nvPicPr>
            <p:cNvPr id="705" name="Google Shape;705;p61"/>
            <p:cNvPicPr preferRelativeResize="0"/>
            <p:nvPr/>
          </p:nvPicPr>
          <p:blipFill rotWithShape="1">
            <a:blip r:embed="rId3">
              <a:alphaModFix/>
            </a:blip>
            <a:srcRect b="0" l="0" r="0" t="0"/>
            <a:stretch/>
          </p:blipFill>
          <p:spPr>
            <a:xfrm>
              <a:off x="2118156" y="2937643"/>
              <a:ext cx="1680655" cy="1680655"/>
            </a:xfrm>
            <a:prstGeom prst="rect">
              <a:avLst/>
            </a:prstGeom>
            <a:noFill/>
            <a:ln>
              <a:noFill/>
            </a:ln>
          </p:spPr>
        </p:pic>
      </p:grpSp>
      <p:grpSp>
        <p:nvGrpSpPr>
          <p:cNvPr id="706" name="Google Shape;706;p61"/>
          <p:cNvGrpSpPr/>
          <p:nvPr/>
        </p:nvGrpSpPr>
        <p:grpSpPr>
          <a:xfrm>
            <a:off x="5674615" y="1701029"/>
            <a:ext cx="6517385" cy="4885987"/>
            <a:chOff x="5674615" y="1701029"/>
            <a:chExt cx="6517385" cy="4885987"/>
          </a:xfrm>
        </p:grpSpPr>
        <p:sp>
          <p:nvSpPr>
            <p:cNvPr id="707" name="Google Shape;707;p61"/>
            <p:cNvSpPr/>
            <p:nvPr/>
          </p:nvSpPr>
          <p:spPr>
            <a:xfrm>
              <a:off x="7010190" y="1938846"/>
              <a:ext cx="5181810" cy="523220"/>
            </a:xfrm>
            <a:prstGeom prst="rect">
              <a:avLst/>
            </a:prstGeom>
            <a:noFill/>
            <a:ln>
              <a:noFill/>
            </a:ln>
          </p:spPr>
          <p:txBody>
            <a:bodyPr anchorCtr="0" anchor="ctr" bIns="45700" lIns="91425" spcFirstLastPara="1" rIns="91425" wrap="square" tIns="45700">
              <a:noAutofit/>
            </a:bodyPr>
            <a:lstStyle/>
            <a:p>
              <a:pPr indent="0" lvl="1" marL="219075" marR="0" rtl="0" algn="l">
                <a:spcBef>
                  <a:spcPts val="0"/>
                </a:spcBef>
                <a:spcAft>
                  <a:spcPts val="0"/>
                </a:spcAft>
                <a:buNone/>
              </a:pPr>
              <a:r>
                <a:rPr b="0" i="0" lang="en-US" sz="2800" u="none" cap="none" strike="noStrike">
                  <a:solidFill>
                    <a:schemeClr val="dk1"/>
                  </a:solidFill>
                  <a:latin typeface="Arial"/>
                  <a:ea typeface="Arial"/>
                  <a:cs typeface="Arial"/>
                  <a:sym typeface="Arial"/>
                </a:rPr>
                <a:t>AWS Management Console</a:t>
              </a:r>
              <a:endParaRPr/>
            </a:p>
          </p:txBody>
        </p:sp>
        <p:sp>
          <p:nvSpPr>
            <p:cNvPr id="708" name="Google Shape;708;p61"/>
            <p:cNvSpPr/>
            <p:nvPr/>
          </p:nvSpPr>
          <p:spPr>
            <a:xfrm>
              <a:off x="7010190" y="2949019"/>
              <a:ext cx="4672635" cy="954107"/>
            </a:xfrm>
            <a:prstGeom prst="rect">
              <a:avLst/>
            </a:prstGeom>
            <a:noFill/>
            <a:ln>
              <a:noFill/>
            </a:ln>
          </p:spPr>
          <p:txBody>
            <a:bodyPr anchorCtr="0" anchor="ctr" bIns="45700" lIns="91425" spcFirstLastPara="1" rIns="91425" wrap="square" tIns="45700">
              <a:noAutofit/>
            </a:bodyPr>
            <a:lstStyle/>
            <a:p>
              <a:pPr indent="0" lvl="1" marL="219075" marR="0" rtl="0" algn="l">
                <a:spcBef>
                  <a:spcPts val="0"/>
                </a:spcBef>
                <a:spcAft>
                  <a:spcPts val="0"/>
                </a:spcAft>
                <a:buNone/>
              </a:pPr>
              <a:r>
                <a:rPr b="0" i="0" lang="en-US" sz="2800" u="none" cap="none" strike="noStrike">
                  <a:solidFill>
                    <a:schemeClr val="dk1"/>
                  </a:solidFill>
                  <a:latin typeface="Arial"/>
                  <a:ea typeface="Arial"/>
                  <a:cs typeface="Arial"/>
                  <a:sym typeface="Arial"/>
                </a:rPr>
                <a:t>AWS Command Line Interface (AWS CLI) tools</a:t>
              </a:r>
              <a:endParaRPr/>
            </a:p>
          </p:txBody>
        </p:sp>
        <p:sp>
          <p:nvSpPr>
            <p:cNvPr id="709" name="Google Shape;709;p61"/>
            <p:cNvSpPr/>
            <p:nvPr/>
          </p:nvSpPr>
          <p:spPr>
            <a:xfrm>
              <a:off x="7010190" y="4037476"/>
              <a:ext cx="4672635" cy="954107"/>
            </a:xfrm>
            <a:prstGeom prst="rect">
              <a:avLst/>
            </a:prstGeom>
            <a:noFill/>
            <a:ln>
              <a:noFill/>
            </a:ln>
          </p:spPr>
          <p:txBody>
            <a:bodyPr anchorCtr="0" anchor="ctr" bIns="45700" lIns="91425" spcFirstLastPara="1" rIns="91425" wrap="square" tIns="45700">
              <a:noAutofit/>
            </a:bodyPr>
            <a:lstStyle/>
            <a:p>
              <a:pPr indent="0" lvl="1" marL="219075" marR="0" rtl="0" algn="l">
                <a:spcBef>
                  <a:spcPts val="0"/>
                </a:spcBef>
                <a:spcAft>
                  <a:spcPts val="0"/>
                </a:spcAft>
                <a:buNone/>
              </a:pPr>
              <a:r>
                <a:rPr b="0" i="0" lang="en-US" sz="2800" u="none" cap="none" strike="noStrike">
                  <a:solidFill>
                    <a:schemeClr val="dk1"/>
                  </a:solidFill>
                  <a:latin typeface="Arial"/>
                  <a:ea typeface="Arial"/>
                  <a:cs typeface="Arial"/>
                  <a:sym typeface="Arial"/>
                </a:rPr>
                <a:t>Software development kits (SDKs) </a:t>
              </a:r>
              <a:endParaRPr/>
            </a:p>
          </p:txBody>
        </p:sp>
        <p:sp>
          <p:nvSpPr>
            <p:cNvPr id="710" name="Google Shape;710;p61"/>
            <p:cNvSpPr/>
            <p:nvPr/>
          </p:nvSpPr>
          <p:spPr>
            <a:xfrm>
              <a:off x="7010190" y="5202021"/>
              <a:ext cx="4919540" cy="1384995"/>
            </a:xfrm>
            <a:prstGeom prst="rect">
              <a:avLst/>
            </a:prstGeom>
            <a:noFill/>
            <a:ln>
              <a:noFill/>
            </a:ln>
          </p:spPr>
          <p:txBody>
            <a:bodyPr anchorCtr="0" anchor="ctr" bIns="45700" lIns="91425" spcFirstLastPara="1" rIns="91425" wrap="square" tIns="45700">
              <a:noAutofit/>
            </a:bodyPr>
            <a:lstStyle/>
            <a:p>
              <a:pPr indent="0" lvl="1" marL="219075" marR="0" rtl="0" algn="l">
                <a:spcBef>
                  <a:spcPts val="0"/>
                </a:spcBef>
                <a:spcAft>
                  <a:spcPts val="0"/>
                </a:spcAft>
                <a:buNone/>
              </a:pPr>
              <a:r>
                <a:rPr b="0" i="0" lang="en-US" sz="2800" u="none" cap="none" strike="noStrike">
                  <a:solidFill>
                    <a:schemeClr val="dk1"/>
                  </a:solidFill>
                  <a:latin typeface="Arial"/>
                  <a:ea typeface="Arial"/>
                  <a:cs typeface="Arial"/>
                  <a:sym typeface="Arial"/>
                </a:rPr>
                <a:t>HTTPS Query application programming interfaces (API)</a:t>
              </a:r>
              <a:endParaRPr/>
            </a:p>
          </p:txBody>
        </p:sp>
        <p:pic>
          <p:nvPicPr>
            <p:cNvPr descr="aws management console." id="711" name="Google Shape;711;p61"/>
            <p:cNvPicPr preferRelativeResize="0"/>
            <p:nvPr/>
          </p:nvPicPr>
          <p:blipFill rotWithShape="1">
            <a:blip r:embed="rId4">
              <a:alphaModFix/>
            </a:blip>
            <a:srcRect b="0" l="0" r="0" t="0"/>
            <a:stretch/>
          </p:blipFill>
          <p:spPr>
            <a:xfrm>
              <a:off x="5769548" y="1701029"/>
              <a:ext cx="998854" cy="998854"/>
            </a:xfrm>
            <a:prstGeom prst="rect">
              <a:avLst/>
            </a:prstGeom>
            <a:noFill/>
            <a:ln>
              <a:noFill/>
            </a:ln>
          </p:spPr>
        </p:pic>
        <p:pic>
          <p:nvPicPr>
            <p:cNvPr descr="command line tools." id="712" name="Google Shape;712;p61"/>
            <p:cNvPicPr preferRelativeResize="0"/>
            <p:nvPr/>
          </p:nvPicPr>
          <p:blipFill rotWithShape="1">
            <a:blip r:embed="rId5">
              <a:alphaModFix/>
            </a:blip>
            <a:srcRect b="0" l="0" r="0" t="0"/>
            <a:stretch/>
          </p:blipFill>
          <p:spPr>
            <a:xfrm>
              <a:off x="5796169" y="2937643"/>
              <a:ext cx="869126" cy="974474"/>
            </a:xfrm>
            <a:prstGeom prst="rect">
              <a:avLst/>
            </a:prstGeom>
            <a:noFill/>
            <a:ln>
              <a:noFill/>
            </a:ln>
          </p:spPr>
        </p:pic>
        <p:pic>
          <p:nvPicPr>
            <p:cNvPr descr="Software Development Kits." id="713" name="Google Shape;713;p61"/>
            <p:cNvPicPr preferRelativeResize="0"/>
            <p:nvPr/>
          </p:nvPicPr>
          <p:blipFill rotWithShape="1">
            <a:blip r:embed="rId6">
              <a:alphaModFix/>
            </a:blip>
            <a:srcRect b="0" l="0" r="0" t="0"/>
            <a:stretch/>
          </p:blipFill>
          <p:spPr>
            <a:xfrm>
              <a:off x="5839484" y="4057329"/>
              <a:ext cx="858982" cy="914400"/>
            </a:xfrm>
            <a:prstGeom prst="rect">
              <a:avLst/>
            </a:prstGeom>
            <a:noFill/>
            <a:ln>
              <a:noFill/>
            </a:ln>
          </p:spPr>
        </p:pic>
        <p:pic>
          <p:nvPicPr>
            <p:cNvPr descr="APIs." id="714" name="Google Shape;714;p61"/>
            <p:cNvPicPr preferRelativeResize="0"/>
            <p:nvPr/>
          </p:nvPicPr>
          <p:blipFill rotWithShape="1">
            <a:blip r:embed="rId7">
              <a:alphaModFix/>
            </a:blip>
            <a:srcRect b="0" l="0" r="0" t="0"/>
            <a:stretch/>
          </p:blipFill>
          <p:spPr>
            <a:xfrm>
              <a:off x="5674615" y="5262153"/>
              <a:ext cx="1188720" cy="916832"/>
            </a:xfrm>
            <a:prstGeom prst="rect">
              <a:avLst/>
            </a:prstGeom>
            <a:noFill/>
            <a:ln>
              <a:noFill/>
            </a:ln>
          </p:spPr>
        </p:pic>
      </p:grpSp>
      <p:sp>
        <p:nvSpPr>
          <p:cNvPr id="715" name="Google Shape;715;p6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716" name="Google Shape;716;p6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2"/>
          <p:cNvSpPr txBox="1"/>
          <p:nvPr>
            <p:ph idx="1" type="body"/>
          </p:nvPr>
        </p:nvSpPr>
        <p:spPr>
          <a:xfrm>
            <a:off x="419100" y="2554356"/>
            <a:ext cx="9247414"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2: Cloud Economics and Billing</a:t>
            </a:r>
            <a:endParaRPr/>
          </a:p>
        </p:txBody>
      </p:sp>
      <p:sp>
        <p:nvSpPr>
          <p:cNvPr id="722" name="Google Shape;722;p62"/>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Section 4: AWS Billing and Cost Management </a:t>
            </a:r>
            <a:endParaRPr/>
          </a:p>
        </p:txBody>
      </p:sp>
      <p:sp>
        <p:nvSpPr>
          <p:cNvPr id="723" name="Google Shape;723;p6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Introducing AWS Billing and Cost Management</a:t>
            </a:r>
            <a:endParaRPr/>
          </a:p>
        </p:txBody>
      </p:sp>
      <p:pic>
        <p:nvPicPr>
          <p:cNvPr descr="AWS Billing and Cost Management icon." id="729" name="Google Shape;729;p63"/>
          <p:cNvPicPr preferRelativeResize="0"/>
          <p:nvPr>
            <p:ph idx="1" type="body"/>
          </p:nvPr>
        </p:nvPicPr>
        <p:blipFill rotWithShape="1">
          <a:blip r:embed="rId3">
            <a:alphaModFix/>
          </a:blip>
          <a:srcRect b="0" l="0" r="0" t="0"/>
          <a:stretch/>
        </p:blipFill>
        <p:spPr>
          <a:xfrm>
            <a:off x="4416591" y="1901865"/>
            <a:ext cx="2999875" cy="2999875"/>
          </a:xfrm>
          <a:prstGeom prst="rect">
            <a:avLst/>
          </a:prstGeom>
          <a:noFill/>
          <a:ln>
            <a:noFill/>
          </a:ln>
        </p:spPr>
      </p:pic>
      <p:sp>
        <p:nvSpPr>
          <p:cNvPr id="730" name="Google Shape;730;p6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731" name="Google Shape;731;p6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idx="1" type="body"/>
          </p:nvPr>
        </p:nvSpPr>
        <p:spPr>
          <a:xfrm>
            <a:off x="419100" y="2554356"/>
            <a:ext cx="9247414"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2: Cloud Economics and Billing</a:t>
            </a:r>
            <a:endParaRPr/>
          </a:p>
        </p:txBody>
      </p:sp>
      <p:sp>
        <p:nvSpPr>
          <p:cNvPr id="236" name="Google Shape;236;p28"/>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Section 1: Fundamentals of pricing</a:t>
            </a:r>
            <a:endParaRPr/>
          </a:p>
        </p:txBody>
      </p:sp>
      <p:sp>
        <p:nvSpPr>
          <p:cNvPr id="237" name="Google Shape;237;p2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AWS Billing Dashboard</a:t>
            </a:r>
            <a:endParaRPr/>
          </a:p>
        </p:txBody>
      </p:sp>
      <p:pic>
        <p:nvPicPr>
          <p:cNvPr descr="the AWS Billing dashboard." id="737" name="Google Shape;737;p64"/>
          <p:cNvPicPr preferRelativeResize="0"/>
          <p:nvPr/>
        </p:nvPicPr>
        <p:blipFill rotWithShape="1">
          <a:blip r:embed="rId3">
            <a:alphaModFix/>
          </a:blip>
          <a:srcRect b="0" l="0" r="0" t="0"/>
          <a:stretch/>
        </p:blipFill>
        <p:spPr>
          <a:xfrm>
            <a:off x="903787" y="1322620"/>
            <a:ext cx="10384427" cy="5132533"/>
          </a:xfrm>
          <a:prstGeom prst="rect">
            <a:avLst/>
          </a:prstGeom>
          <a:noFill/>
          <a:ln>
            <a:noFill/>
          </a:ln>
        </p:spPr>
      </p:pic>
      <p:sp>
        <p:nvSpPr>
          <p:cNvPr id="738" name="Google Shape;738;p6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739" name="Google Shape;739;p6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Tools</a:t>
            </a:r>
            <a:endParaRPr/>
          </a:p>
        </p:txBody>
      </p:sp>
      <p:grpSp>
        <p:nvGrpSpPr>
          <p:cNvPr id="745" name="Google Shape;745;p65"/>
          <p:cNvGrpSpPr/>
          <p:nvPr/>
        </p:nvGrpSpPr>
        <p:grpSpPr>
          <a:xfrm>
            <a:off x="1555414" y="1392165"/>
            <a:ext cx="10652628" cy="2175034"/>
            <a:chOff x="1555414" y="1392165"/>
            <a:chExt cx="10652628" cy="2175034"/>
          </a:xfrm>
        </p:grpSpPr>
        <p:pic>
          <p:nvPicPr>
            <p:cNvPr descr="AWS Budgets icon." id="746" name="Google Shape;746;p65"/>
            <p:cNvPicPr preferRelativeResize="0"/>
            <p:nvPr/>
          </p:nvPicPr>
          <p:blipFill rotWithShape="1">
            <a:blip r:embed="rId3">
              <a:alphaModFix/>
            </a:blip>
            <a:srcRect b="0" l="0" r="0" t="0"/>
            <a:stretch/>
          </p:blipFill>
          <p:spPr>
            <a:xfrm>
              <a:off x="2116245" y="1407580"/>
              <a:ext cx="1669692" cy="1669692"/>
            </a:xfrm>
            <a:prstGeom prst="rect">
              <a:avLst/>
            </a:prstGeom>
            <a:noFill/>
            <a:ln>
              <a:noFill/>
            </a:ln>
          </p:spPr>
        </p:pic>
        <p:sp>
          <p:nvSpPr>
            <p:cNvPr id="747" name="Google Shape;747;p65"/>
            <p:cNvSpPr txBox="1"/>
            <p:nvPr/>
          </p:nvSpPr>
          <p:spPr>
            <a:xfrm>
              <a:off x="1555414" y="3197867"/>
              <a:ext cx="279164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AWS Budgets</a:t>
              </a:r>
              <a:endParaRPr/>
            </a:p>
          </p:txBody>
        </p:sp>
        <p:sp>
          <p:nvSpPr>
            <p:cNvPr id="748" name="Google Shape;748;p65"/>
            <p:cNvSpPr txBox="1"/>
            <p:nvPr/>
          </p:nvSpPr>
          <p:spPr>
            <a:xfrm>
              <a:off x="4347061" y="3165830"/>
              <a:ext cx="420227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AWS Cost and Usage Report</a:t>
              </a:r>
              <a:endParaRPr/>
            </a:p>
          </p:txBody>
        </p:sp>
        <p:pic>
          <p:nvPicPr>
            <p:cNvPr descr="AWS Cost and Usage Report icon." id="749" name="Google Shape;749;p65"/>
            <p:cNvPicPr preferRelativeResize="0"/>
            <p:nvPr/>
          </p:nvPicPr>
          <p:blipFill rotWithShape="1">
            <a:blip r:embed="rId4">
              <a:alphaModFix/>
            </a:blip>
            <a:srcRect b="0" l="0" r="0" t="0"/>
            <a:stretch/>
          </p:blipFill>
          <p:spPr>
            <a:xfrm>
              <a:off x="5485087" y="1392165"/>
              <a:ext cx="1669692" cy="1669692"/>
            </a:xfrm>
            <a:prstGeom prst="rect">
              <a:avLst/>
            </a:prstGeom>
            <a:noFill/>
            <a:ln>
              <a:noFill/>
            </a:ln>
          </p:spPr>
        </p:pic>
        <p:sp>
          <p:nvSpPr>
            <p:cNvPr id="750" name="Google Shape;750;p65"/>
            <p:cNvSpPr txBox="1"/>
            <p:nvPr/>
          </p:nvSpPr>
          <p:spPr>
            <a:xfrm>
              <a:off x="7421626" y="3160985"/>
              <a:ext cx="478641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AWS Cost Explorer</a:t>
              </a:r>
              <a:endParaRPr/>
            </a:p>
          </p:txBody>
        </p:sp>
        <p:pic>
          <p:nvPicPr>
            <p:cNvPr descr="AWS Cost Explorer icon." id="751" name="Google Shape;751;p65"/>
            <p:cNvPicPr preferRelativeResize="0"/>
            <p:nvPr/>
          </p:nvPicPr>
          <p:blipFill rotWithShape="1">
            <a:blip r:embed="rId5">
              <a:alphaModFix/>
            </a:blip>
            <a:srcRect b="0" l="0" r="0" t="0"/>
            <a:stretch/>
          </p:blipFill>
          <p:spPr>
            <a:xfrm>
              <a:off x="9052939" y="1423288"/>
              <a:ext cx="1669692" cy="1669692"/>
            </a:xfrm>
            <a:prstGeom prst="rect">
              <a:avLst/>
            </a:prstGeom>
            <a:noFill/>
            <a:ln>
              <a:noFill/>
            </a:ln>
          </p:spPr>
        </p:pic>
      </p:grpSp>
      <p:sp>
        <p:nvSpPr>
          <p:cNvPr id="752" name="Google Shape;752;p6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753" name="Google Shape;753;p6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6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Monthly bills</a:t>
            </a:r>
            <a:endParaRPr/>
          </a:p>
        </p:txBody>
      </p:sp>
      <p:pic>
        <p:nvPicPr>
          <p:cNvPr descr="an AWS bill." id="759" name="Google Shape;759;p66"/>
          <p:cNvPicPr preferRelativeResize="0"/>
          <p:nvPr/>
        </p:nvPicPr>
        <p:blipFill rotWithShape="1">
          <a:blip r:embed="rId3">
            <a:alphaModFix/>
          </a:blip>
          <a:srcRect b="0" l="0" r="0" t="0"/>
          <a:stretch/>
        </p:blipFill>
        <p:spPr>
          <a:xfrm>
            <a:off x="794510" y="1314450"/>
            <a:ext cx="10602981" cy="5143499"/>
          </a:xfrm>
          <a:prstGeom prst="rect">
            <a:avLst/>
          </a:prstGeom>
          <a:noFill/>
          <a:ln>
            <a:noFill/>
          </a:ln>
        </p:spPr>
      </p:pic>
      <p:sp>
        <p:nvSpPr>
          <p:cNvPr id="760" name="Google Shape;760;p6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761" name="Google Shape;761;p6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6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Cost Explorer</a:t>
            </a:r>
            <a:endParaRPr/>
          </a:p>
        </p:txBody>
      </p:sp>
      <p:pic>
        <p:nvPicPr>
          <p:cNvPr descr="the AWS Billing cost explorer." id="767" name="Google Shape;767;p67"/>
          <p:cNvPicPr preferRelativeResize="0"/>
          <p:nvPr/>
        </p:nvPicPr>
        <p:blipFill rotWithShape="1">
          <a:blip r:embed="rId3">
            <a:alphaModFix/>
          </a:blip>
          <a:srcRect b="0" l="0" r="0" t="0"/>
          <a:stretch/>
        </p:blipFill>
        <p:spPr>
          <a:xfrm>
            <a:off x="817956" y="1252090"/>
            <a:ext cx="11091672" cy="5149075"/>
          </a:xfrm>
          <a:prstGeom prst="rect">
            <a:avLst/>
          </a:prstGeom>
          <a:noFill/>
          <a:ln>
            <a:noFill/>
          </a:ln>
        </p:spPr>
      </p:pic>
      <p:sp>
        <p:nvSpPr>
          <p:cNvPr id="768" name="Google Shape;768;p6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769" name="Google Shape;769;p6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6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Forecast and track costs</a:t>
            </a:r>
            <a:endParaRPr/>
          </a:p>
        </p:txBody>
      </p:sp>
      <p:pic>
        <p:nvPicPr>
          <p:cNvPr descr="the AWS Billing budgets panel." id="775" name="Google Shape;775;p68"/>
          <p:cNvPicPr preferRelativeResize="0"/>
          <p:nvPr/>
        </p:nvPicPr>
        <p:blipFill rotWithShape="1">
          <a:blip r:embed="rId3">
            <a:alphaModFix/>
          </a:blip>
          <a:srcRect b="0" l="0" r="0" t="0"/>
          <a:stretch/>
        </p:blipFill>
        <p:spPr>
          <a:xfrm>
            <a:off x="983975" y="1413034"/>
            <a:ext cx="10616201" cy="5161373"/>
          </a:xfrm>
          <a:prstGeom prst="rect">
            <a:avLst/>
          </a:prstGeom>
          <a:noFill/>
          <a:ln>
            <a:noFill/>
          </a:ln>
        </p:spPr>
      </p:pic>
      <p:sp>
        <p:nvSpPr>
          <p:cNvPr id="776" name="Google Shape;776;p6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777" name="Google Shape;777;p6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6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Cost and usage reporting</a:t>
            </a:r>
            <a:endParaRPr/>
          </a:p>
        </p:txBody>
      </p:sp>
      <p:pic>
        <p:nvPicPr>
          <p:cNvPr descr="the AWS Billing Reports panel." id="783" name="Google Shape;783;p69"/>
          <p:cNvPicPr preferRelativeResize="0"/>
          <p:nvPr/>
        </p:nvPicPr>
        <p:blipFill rotWithShape="1">
          <a:blip r:embed="rId3">
            <a:alphaModFix/>
          </a:blip>
          <a:srcRect b="0" l="0" r="0" t="0"/>
          <a:stretch/>
        </p:blipFill>
        <p:spPr>
          <a:xfrm>
            <a:off x="666716" y="1425442"/>
            <a:ext cx="11381848" cy="4419548"/>
          </a:xfrm>
          <a:prstGeom prst="rect">
            <a:avLst/>
          </a:prstGeom>
          <a:noFill/>
          <a:ln>
            <a:noFill/>
          </a:ln>
        </p:spPr>
      </p:pic>
      <p:sp>
        <p:nvSpPr>
          <p:cNvPr id="784" name="Google Shape;784;p6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785" name="Google Shape;785;p6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70"/>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 2019 Amazon Web Services, Inc. or its Affiliates. All rights reserved.</a:t>
            </a:r>
            <a:endParaRPr/>
          </a:p>
        </p:txBody>
      </p:sp>
      <p:sp>
        <p:nvSpPr>
          <p:cNvPr id="791" name="Google Shape;791;p70"/>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r>
              <a:rPr lang="en-US"/>
              <a:t>Recorded demo:</a:t>
            </a:r>
            <a:br>
              <a:rPr lang="en-US"/>
            </a:br>
            <a:r>
              <a:rPr lang="en-US"/>
              <a:t>Amazon Billing dashboard</a:t>
            </a:r>
            <a:endParaRPr/>
          </a:p>
        </p:txBody>
      </p:sp>
      <p:sp>
        <p:nvSpPr>
          <p:cNvPr id="792" name="Google Shape;792;p70"/>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793" name="Google Shape;793;p70">
            <a:hlinkClick r:id="rId3"/>
          </p:cNvPr>
          <p:cNvPicPr preferRelativeResize="0"/>
          <p:nvPr>
            <p:ph idx="1" type="body"/>
          </p:nvPr>
        </p:nvPicPr>
        <p:blipFill rotWithShape="1">
          <a:blip r:embed="rId4">
            <a:alphaModFix/>
          </a:blip>
          <a:srcRect b="0" l="0" r="0" t="0"/>
          <a:stretch/>
        </p:blipFill>
        <p:spPr>
          <a:xfrm>
            <a:off x="5176911" y="1455648"/>
            <a:ext cx="6958123" cy="3370000"/>
          </a:xfrm>
          <a:prstGeom prst="rect">
            <a:avLst/>
          </a:prstGeom>
          <a:noFill/>
          <a:ln>
            <a:noFill/>
          </a:ln>
        </p:spPr>
      </p:pic>
      <p:sp>
        <p:nvSpPr>
          <p:cNvPr id="794" name="Google Shape;794;p70"/>
          <p:cNvSpPr txBox="1"/>
          <p:nvPr/>
        </p:nvSpPr>
        <p:spPr>
          <a:xfrm>
            <a:off x="6521648" y="2477866"/>
            <a:ext cx="4268647" cy="1325563"/>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Arial"/>
              <a:buNone/>
            </a:pPr>
            <a:r>
              <a:rPr b="0" i="0" lang="en-US" sz="4000">
                <a:solidFill>
                  <a:schemeClr val="lt1"/>
                </a:solidFill>
                <a:latin typeface="Arial"/>
                <a:ea typeface="Arial"/>
                <a:cs typeface="Arial"/>
                <a:sym typeface="Arial"/>
              </a:rPr>
              <a:t>Amazon Billing dashboard demo</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7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Billing dashboard demonstration</a:t>
            </a:r>
            <a:endParaRPr/>
          </a:p>
        </p:txBody>
      </p:sp>
      <p:pic>
        <p:nvPicPr>
          <p:cNvPr descr="the AWS Billing dashboard." id="800" name="Google Shape;800;p71"/>
          <p:cNvPicPr preferRelativeResize="0"/>
          <p:nvPr>
            <p:ph idx="4294967295" type="body"/>
          </p:nvPr>
        </p:nvPicPr>
        <p:blipFill rotWithShape="1">
          <a:blip r:embed="rId3">
            <a:alphaModFix/>
          </a:blip>
          <a:srcRect b="0" l="0" r="0" t="0"/>
          <a:stretch/>
        </p:blipFill>
        <p:spPr>
          <a:xfrm>
            <a:off x="2279176" y="1352968"/>
            <a:ext cx="7319932" cy="4283379"/>
          </a:xfrm>
          <a:prstGeom prst="rect">
            <a:avLst/>
          </a:prstGeom>
          <a:noFill/>
          <a:ln>
            <a:noFill/>
          </a:ln>
        </p:spPr>
      </p:pic>
      <p:sp>
        <p:nvSpPr>
          <p:cNvPr id="801" name="Google Shape;801;p7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802" name="Google Shape;802;p7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2"/>
          <p:cNvSpPr txBox="1"/>
          <p:nvPr>
            <p:ph idx="1" type="body"/>
          </p:nvPr>
        </p:nvSpPr>
        <p:spPr>
          <a:xfrm>
            <a:off x="419100" y="2554356"/>
            <a:ext cx="9247414"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2: Cloud Economics and Billing</a:t>
            </a:r>
            <a:endParaRPr/>
          </a:p>
        </p:txBody>
      </p:sp>
      <p:sp>
        <p:nvSpPr>
          <p:cNvPr id="808" name="Google Shape;808;p72"/>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t>Section 5: Technical support </a:t>
            </a:r>
            <a:endParaRPr/>
          </a:p>
        </p:txBody>
      </p:sp>
      <p:sp>
        <p:nvSpPr>
          <p:cNvPr id="809" name="Google Shape;809;p7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7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AWS support</a:t>
            </a:r>
            <a:endParaRPr/>
          </a:p>
        </p:txBody>
      </p:sp>
      <p:sp>
        <p:nvSpPr>
          <p:cNvPr id="815" name="Google Shape;815;p73"/>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460375" lvl="0" marL="460375" rtl="0" algn="l">
              <a:lnSpc>
                <a:spcPct val="90000"/>
              </a:lnSpc>
              <a:spcBef>
                <a:spcPts val="0"/>
              </a:spcBef>
              <a:spcAft>
                <a:spcPts val="0"/>
              </a:spcAft>
              <a:buClr>
                <a:schemeClr val="dk1"/>
              </a:buClr>
              <a:buSzPts val="2800"/>
              <a:buChar char="•"/>
            </a:pPr>
            <a:r>
              <a:rPr lang="en-US"/>
              <a:t>Provide unique combination of tools and expertise:</a:t>
            </a:r>
            <a:endParaRPr/>
          </a:p>
          <a:p>
            <a:pPr indent="-465138" lvl="1" marL="922338" rtl="0" algn="l">
              <a:lnSpc>
                <a:spcPct val="90000"/>
              </a:lnSpc>
              <a:spcBef>
                <a:spcPts val="1100"/>
              </a:spcBef>
              <a:spcAft>
                <a:spcPts val="0"/>
              </a:spcAft>
              <a:buClr>
                <a:schemeClr val="dk1"/>
              </a:buClr>
              <a:buSzPts val="2400"/>
              <a:buChar char="•"/>
            </a:pPr>
            <a:r>
              <a:rPr lang="en-US"/>
              <a:t>AWS Support </a:t>
            </a:r>
            <a:endParaRPr/>
          </a:p>
          <a:p>
            <a:pPr indent="-465138" lvl="1" marL="922338" rtl="0" algn="l">
              <a:lnSpc>
                <a:spcPct val="90000"/>
              </a:lnSpc>
              <a:spcBef>
                <a:spcPts val="1100"/>
              </a:spcBef>
              <a:spcAft>
                <a:spcPts val="0"/>
              </a:spcAft>
              <a:buClr>
                <a:schemeClr val="dk1"/>
              </a:buClr>
              <a:buSzPts val="2400"/>
              <a:buChar char="•"/>
            </a:pPr>
            <a:r>
              <a:rPr lang="en-US"/>
              <a:t>AWS Support Plans</a:t>
            </a:r>
            <a:endParaRPr/>
          </a:p>
          <a:p>
            <a:pPr indent="-465138" lvl="0" marL="465138" rtl="0" algn="l">
              <a:lnSpc>
                <a:spcPct val="90000"/>
              </a:lnSpc>
              <a:spcBef>
                <a:spcPts val="1600"/>
              </a:spcBef>
              <a:spcAft>
                <a:spcPts val="0"/>
              </a:spcAft>
              <a:buClr>
                <a:schemeClr val="dk1"/>
              </a:buClr>
              <a:buSzPts val="2800"/>
              <a:buChar char="•"/>
            </a:pPr>
            <a:r>
              <a:rPr lang="en-US"/>
              <a:t>Support is provided for:</a:t>
            </a:r>
            <a:endParaRPr/>
          </a:p>
          <a:p>
            <a:pPr indent="-460375" lvl="1" marL="917575" rtl="0" algn="l">
              <a:lnSpc>
                <a:spcPct val="90000"/>
              </a:lnSpc>
              <a:spcBef>
                <a:spcPts val="1100"/>
              </a:spcBef>
              <a:spcAft>
                <a:spcPts val="0"/>
              </a:spcAft>
              <a:buClr>
                <a:schemeClr val="dk1"/>
              </a:buClr>
              <a:buSzPts val="2400"/>
              <a:buChar char="•"/>
            </a:pPr>
            <a:r>
              <a:rPr lang="en-US"/>
              <a:t>Experimenting with AWS</a:t>
            </a:r>
            <a:endParaRPr/>
          </a:p>
          <a:p>
            <a:pPr indent="-460375" lvl="1" marL="917575" rtl="0" algn="l">
              <a:lnSpc>
                <a:spcPct val="90000"/>
              </a:lnSpc>
              <a:spcBef>
                <a:spcPts val="1100"/>
              </a:spcBef>
              <a:spcAft>
                <a:spcPts val="0"/>
              </a:spcAft>
              <a:buClr>
                <a:schemeClr val="dk1"/>
              </a:buClr>
              <a:buSzPts val="2400"/>
              <a:buChar char="•"/>
            </a:pPr>
            <a:r>
              <a:rPr lang="en-US"/>
              <a:t>Production use of AWS</a:t>
            </a:r>
            <a:endParaRPr/>
          </a:p>
          <a:p>
            <a:pPr indent="-460375" lvl="1" marL="917575" rtl="0" algn="l">
              <a:lnSpc>
                <a:spcPct val="90000"/>
              </a:lnSpc>
              <a:spcBef>
                <a:spcPts val="1100"/>
              </a:spcBef>
              <a:spcAft>
                <a:spcPts val="0"/>
              </a:spcAft>
              <a:buClr>
                <a:schemeClr val="dk1"/>
              </a:buClr>
              <a:buSzPts val="2400"/>
              <a:buChar char="•"/>
            </a:pPr>
            <a:r>
              <a:rPr lang="en-US"/>
              <a:t>Business-critical use of AWS</a:t>
            </a:r>
            <a:endParaRPr/>
          </a:p>
          <a:p>
            <a:pPr indent="-287338" lvl="0" marL="465138" rtl="0" algn="l">
              <a:lnSpc>
                <a:spcPct val="90000"/>
              </a:lnSpc>
              <a:spcBef>
                <a:spcPts val="1600"/>
              </a:spcBef>
              <a:spcAft>
                <a:spcPts val="0"/>
              </a:spcAft>
              <a:buClr>
                <a:schemeClr val="dk1"/>
              </a:buClr>
              <a:buSzPts val="2800"/>
              <a:buNone/>
            </a:pPr>
            <a:r>
              <a:t/>
            </a:r>
            <a:endParaRPr/>
          </a:p>
          <a:p>
            <a:pPr indent="-287338" lvl="0" marL="465138" rtl="0" algn="l">
              <a:lnSpc>
                <a:spcPct val="90000"/>
              </a:lnSpc>
              <a:spcBef>
                <a:spcPts val="1000"/>
              </a:spcBef>
              <a:spcAft>
                <a:spcPts val="0"/>
              </a:spcAft>
              <a:buClr>
                <a:schemeClr val="dk1"/>
              </a:buClr>
              <a:buSzPts val="2800"/>
              <a:buNone/>
            </a:pPr>
            <a:r>
              <a:t/>
            </a:r>
            <a:endParaRPr/>
          </a:p>
        </p:txBody>
      </p:sp>
      <p:pic>
        <p:nvPicPr>
          <p:cNvPr descr="tools." id="816" name="Google Shape;816;p73"/>
          <p:cNvPicPr preferRelativeResize="0"/>
          <p:nvPr/>
        </p:nvPicPr>
        <p:blipFill rotWithShape="1">
          <a:blip r:embed="rId3">
            <a:alphaModFix/>
          </a:blip>
          <a:srcRect b="0" l="0" r="0" t="0"/>
          <a:stretch/>
        </p:blipFill>
        <p:spPr>
          <a:xfrm>
            <a:off x="9875520" y="1463040"/>
            <a:ext cx="2057400" cy="2057400"/>
          </a:xfrm>
          <a:prstGeom prst="rect">
            <a:avLst/>
          </a:prstGeom>
          <a:noFill/>
          <a:ln>
            <a:noFill/>
          </a:ln>
        </p:spPr>
      </p:pic>
      <p:sp>
        <p:nvSpPr>
          <p:cNvPr id="817" name="Google Shape;817;p7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818" name="Google Shape;818;p7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AWS pricing model</a:t>
            </a:r>
            <a:endParaRPr/>
          </a:p>
        </p:txBody>
      </p:sp>
      <p:sp>
        <p:nvSpPr>
          <p:cNvPr id="243" name="Google Shape;243;p29"/>
          <p:cNvSpPr txBox="1"/>
          <p:nvPr>
            <p:ph idx="1" type="body"/>
          </p:nvPr>
        </p:nvSpPr>
        <p:spPr>
          <a:xfrm>
            <a:off x="1140767" y="1340849"/>
            <a:ext cx="9651419" cy="474119"/>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90000"/>
              </a:lnSpc>
              <a:spcBef>
                <a:spcPts val="0"/>
              </a:spcBef>
              <a:spcAft>
                <a:spcPts val="0"/>
              </a:spcAft>
              <a:buClr>
                <a:schemeClr val="dk1"/>
              </a:buClr>
              <a:buSzPct val="100000"/>
              <a:buNone/>
            </a:pPr>
            <a:r>
              <a:rPr lang="en-US" sz="3200"/>
              <a:t>Three fundamental drivers of cost with AWS</a:t>
            </a:r>
            <a:endParaRPr/>
          </a:p>
          <a:p>
            <a:pPr indent="0" lvl="0" marL="0" rtl="0" algn="l">
              <a:lnSpc>
                <a:spcPct val="90000"/>
              </a:lnSpc>
              <a:spcBef>
                <a:spcPts val="1000"/>
              </a:spcBef>
              <a:spcAft>
                <a:spcPts val="0"/>
              </a:spcAft>
              <a:buClr>
                <a:schemeClr val="dk1"/>
              </a:buClr>
              <a:buSzPct val="100000"/>
              <a:buNone/>
            </a:pPr>
            <a:r>
              <a:t/>
            </a:r>
            <a:endParaRPr sz="3200"/>
          </a:p>
        </p:txBody>
      </p:sp>
      <p:grpSp>
        <p:nvGrpSpPr>
          <p:cNvPr descr="the three fundamental drivers of cost with AWS." id="244" name="Google Shape;244;p29"/>
          <p:cNvGrpSpPr/>
          <p:nvPr/>
        </p:nvGrpSpPr>
        <p:grpSpPr>
          <a:xfrm>
            <a:off x="331061" y="2300242"/>
            <a:ext cx="11575260" cy="3165439"/>
            <a:chOff x="331061" y="2300242"/>
            <a:chExt cx="11575260" cy="3165439"/>
          </a:xfrm>
        </p:grpSpPr>
        <p:grpSp>
          <p:nvGrpSpPr>
            <p:cNvPr id="245" name="Google Shape;245;p29"/>
            <p:cNvGrpSpPr/>
            <p:nvPr/>
          </p:nvGrpSpPr>
          <p:grpSpPr>
            <a:xfrm>
              <a:off x="331061" y="2300242"/>
              <a:ext cx="11441839" cy="2891005"/>
              <a:chOff x="331061" y="2300242"/>
              <a:chExt cx="11441839" cy="2891005"/>
            </a:xfrm>
          </p:grpSpPr>
          <p:sp>
            <p:nvSpPr>
              <p:cNvPr id="246" name="Google Shape;246;p29"/>
              <p:cNvSpPr/>
              <p:nvPr/>
            </p:nvSpPr>
            <p:spPr>
              <a:xfrm>
                <a:off x="331061" y="2300242"/>
                <a:ext cx="3580781" cy="2888239"/>
              </a:xfrm>
              <a:prstGeom prst="roundRect">
                <a:avLst>
                  <a:gd fmla="val 8598" name="adj"/>
                </a:avLst>
              </a:prstGeom>
              <a:solidFill>
                <a:schemeClr val="lt1"/>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chemeClr val="dk1"/>
                  </a:solidFill>
                  <a:latin typeface="Arial"/>
                  <a:ea typeface="Arial"/>
                  <a:cs typeface="Arial"/>
                  <a:sym typeface="Arial"/>
                </a:endParaRPr>
              </a:p>
            </p:txBody>
          </p:sp>
          <p:sp>
            <p:nvSpPr>
              <p:cNvPr id="247" name="Google Shape;247;p29"/>
              <p:cNvSpPr/>
              <p:nvPr/>
            </p:nvSpPr>
            <p:spPr>
              <a:xfrm>
                <a:off x="4261590" y="2303008"/>
                <a:ext cx="3580781" cy="2888239"/>
              </a:xfrm>
              <a:prstGeom prst="roundRect">
                <a:avLst>
                  <a:gd fmla="val 8598" name="adj"/>
                </a:avLst>
              </a:prstGeom>
              <a:solidFill>
                <a:schemeClr val="lt1"/>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chemeClr val="dk1"/>
                  </a:solidFill>
                  <a:latin typeface="Arial"/>
                  <a:ea typeface="Arial"/>
                  <a:cs typeface="Arial"/>
                  <a:sym typeface="Arial"/>
                </a:endParaRPr>
              </a:p>
            </p:txBody>
          </p:sp>
          <p:sp>
            <p:nvSpPr>
              <p:cNvPr id="248" name="Google Shape;248;p29"/>
              <p:cNvSpPr/>
              <p:nvPr/>
            </p:nvSpPr>
            <p:spPr>
              <a:xfrm>
                <a:off x="8192119" y="2303008"/>
                <a:ext cx="3580781" cy="2888239"/>
              </a:xfrm>
              <a:prstGeom prst="roundRect">
                <a:avLst>
                  <a:gd fmla="val 8598" name="adj"/>
                </a:avLst>
              </a:prstGeom>
              <a:solidFill>
                <a:schemeClr val="lt1"/>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chemeClr val="dk1"/>
                  </a:solidFill>
                  <a:latin typeface="Arial"/>
                  <a:ea typeface="Arial"/>
                  <a:cs typeface="Arial"/>
                  <a:sym typeface="Arial"/>
                </a:endParaRPr>
              </a:p>
            </p:txBody>
          </p:sp>
        </p:grpSp>
        <p:sp>
          <p:nvSpPr>
            <p:cNvPr id="249" name="Google Shape;249;p29"/>
            <p:cNvSpPr txBox="1"/>
            <p:nvPr/>
          </p:nvSpPr>
          <p:spPr>
            <a:xfrm>
              <a:off x="1312416" y="2506173"/>
              <a:ext cx="1618072" cy="627864"/>
            </a:xfrm>
            <a:prstGeom prst="rect">
              <a:avLst/>
            </a:prstGeom>
            <a:noFill/>
            <a:ln>
              <a:noFill/>
            </a:ln>
          </p:spPr>
          <p:txBody>
            <a:bodyPr anchorCtr="0" anchor="t" bIns="146300" lIns="182875" spcFirstLastPara="1" rIns="182875" wrap="square" tIns="146300">
              <a:spAutoFit/>
            </a:bodyPr>
            <a:lstStyle/>
            <a:p>
              <a:pPr indent="0" lvl="0" marL="0" marR="0" rtl="0" algn="ctr">
                <a:lnSpc>
                  <a:spcPct val="90000"/>
                </a:lnSpc>
                <a:spcBef>
                  <a:spcPts val="0"/>
                </a:spcBef>
                <a:spcAft>
                  <a:spcPts val="0"/>
                </a:spcAft>
                <a:buNone/>
              </a:pPr>
              <a:r>
                <a:rPr b="1" lang="en-US" sz="2400">
                  <a:solidFill>
                    <a:schemeClr val="accent5"/>
                  </a:solidFill>
                  <a:latin typeface="Arial"/>
                  <a:ea typeface="Arial"/>
                  <a:cs typeface="Arial"/>
                  <a:sym typeface="Arial"/>
                </a:rPr>
                <a:t>Compute</a:t>
              </a:r>
              <a:endParaRPr/>
            </a:p>
          </p:txBody>
        </p:sp>
        <p:sp>
          <p:nvSpPr>
            <p:cNvPr descr="Compute charges" id="250" name="Google Shape;250;p29"/>
            <p:cNvSpPr txBox="1"/>
            <p:nvPr/>
          </p:nvSpPr>
          <p:spPr>
            <a:xfrm>
              <a:off x="331061" y="3046557"/>
              <a:ext cx="3762541" cy="2000548"/>
            </a:xfrm>
            <a:prstGeom prst="rect">
              <a:avLst/>
            </a:prstGeom>
            <a:noFill/>
            <a:ln>
              <a:noFill/>
            </a:ln>
          </p:spPr>
          <p:txBody>
            <a:bodyPr anchorCtr="0" anchor="t" bIns="146300" lIns="182875" spcFirstLastPara="1" rIns="182875" wrap="square" tIns="146300">
              <a:spAutoFit/>
            </a:bodyPr>
            <a:lstStyle/>
            <a:p>
              <a:pPr indent="-290513" lvl="0" marL="290513" marR="0" rtl="0" algn="l">
                <a:lnSpc>
                  <a:spcPct val="90000"/>
                </a:lnSpc>
                <a:spcBef>
                  <a:spcPts val="0"/>
                </a:spcBef>
                <a:spcAft>
                  <a:spcPts val="0"/>
                </a:spcAft>
                <a:buClr>
                  <a:schemeClr val="dk1"/>
                </a:buClr>
                <a:buSzPts val="1800"/>
                <a:buFont typeface="Arial"/>
                <a:buChar char="•"/>
              </a:pPr>
              <a:r>
                <a:rPr b="0" lang="en-US" sz="2000">
                  <a:solidFill>
                    <a:schemeClr val="dk1"/>
                  </a:solidFill>
                  <a:latin typeface="Arial"/>
                  <a:ea typeface="Arial"/>
                  <a:cs typeface="Arial"/>
                  <a:sym typeface="Arial"/>
                </a:rPr>
                <a:t>Charged per hour/second*</a:t>
              </a:r>
              <a:endParaRPr/>
            </a:p>
            <a:p>
              <a:pPr indent="-290513" lvl="0" marL="290513" marR="0" rtl="0" algn="l">
                <a:lnSpc>
                  <a:spcPct val="90000"/>
                </a:lnSpc>
                <a:spcBef>
                  <a:spcPts val="1200"/>
                </a:spcBef>
                <a:spcAft>
                  <a:spcPts val="0"/>
                </a:spcAft>
                <a:buClr>
                  <a:schemeClr val="dk1"/>
                </a:buClr>
                <a:buSzPts val="1800"/>
                <a:buFont typeface="Arial"/>
                <a:buChar char="•"/>
              </a:pPr>
              <a:r>
                <a:rPr b="0" lang="en-US" sz="2000">
                  <a:solidFill>
                    <a:schemeClr val="dk1"/>
                  </a:solidFill>
                  <a:latin typeface="Arial"/>
                  <a:ea typeface="Arial"/>
                  <a:cs typeface="Arial"/>
                  <a:sym typeface="Arial"/>
                </a:rPr>
                <a:t>Varies by instance type</a:t>
              </a:r>
              <a:br>
                <a:rPr b="0" lang="en-US" sz="2000">
                  <a:solidFill>
                    <a:schemeClr val="dk1"/>
                  </a:solidFill>
                  <a:latin typeface="Arial"/>
                  <a:ea typeface="Arial"/>
                  <a:cs typeface="Arial"/>
                  <a:sym typeface="Arial"/>
                </a:rPr>
              </a:br>
              <a:br>
                <a:rPr b="0" lang="en-US" sz="2000">
                  <a:solidFill>
                    <a:schemeClr val="dk1"/>
                  </a:solidFill>
                  <a:latin typeface="Arial"/>
                  <a:ea typeface="Arial"/>
                  <a:cs typeface="Arial"/>
                  <a:sym typeface="Arial"/>
                </a:rPr>
              </a:br>
              <a:br>
                <a:rPr b="0" lang="en-US" sz="2000">
                  <a:solidFill>
                    <a:schemeClr val="dk1"/>
                  </a:solidFill>
                  <a:latin typeface="Arial"/>
                  <a:ea typeface="Arial"/>
                  <a:cs typeface="Arial"/>
                  <a:sym typeface="Arial"/>
                </a:rPr>
              </a:br>
              <a:br>
                <a:rPr b="0" lang="en-US" sz="1600">
                  <a:solidFill>
                    <a:schemeClr val="dk1"/>
                  </a:solidFill>
                  <a:latin typeface="Arial"/>
                  <a:ea typeface="Arial"/>
                  <a:cs typeface="Arial"/>
                  <a:sym typeface="Arial"/>
                </a:rPr>
              </a:br>
              <a:r>
                <a:rPr b="0" lang="en-US" sz="1600">
                  <a:solidFill>
                    <a:schemeClr val="dk1"/>
                  </a:solidFill>
                  <a:latin typeface="Arial"/>
                  <a:ea typeface="Arial"/>
                  <a:cs typeface="Arial"/>
                  <a:sym typeface="Arial"/>
                </a:rPr>
                <a:t>*Linux only</a:t>
              </a:r>
              <a:endParaRPr/>
            </a:p>
          </p:txBody>
        </p:sp>
        <p:sp>
          <p:nvSpPr>
            <p:cNvPr id="251" name="Google Shape;251;p29"/>
            <p:cNvSpPr txBox="1"/>
            <p:nvPr/>
          </p:nvSpPr>
          <p:spPr>
            <a:xfrm>
              <a:off x="5339124" y="2506173"/>
              <a:ext cx="1425711" cy="627864"/>
            </a:xfrm>
            <a:prstGeom prst="rect">
              <a:avLst/>
            </a:prstGeom>
            <a:noFill/>
            <a:ln>
              <a:noFill/>
            </a:ln>
          </p:spPr>
          <p:txBody>
            <a:bodyPr anchorCtr="0" anchor="t" bIns="146300" lIns="182875" spcFirstLastPara="1" rIns="182875" wrap="square" tIns="146300">
              <a:spAutoFit/>
            </a:bodyPr>
            <a:lstStyle/>
            <a:p>
              <a:pPr indent="0" lvl="0" marL="0" marR="0" rtl="0" algn="ctr">
                <a:lnSpc>
                  <a:spcPct val="90000"/>
                </a:lnSpc>
                <a:spcBef>
                  <a:spcPts val="0"/>
                </a:spcBef>
                <a:spcAft>
                  <a:spcPts val="0"/>
                </a:spcAft>
                <a:buNone/>
              </a:pPr>
              <a:r>
                <a:rPr b="1" lang="en-US" sz="2400">
                  <a:solidFill>
                    <a:schemeClr val="dk2"/>
                  </a:solidFill>
                  <a:latin typeface="Arial"/>
                  <a:ea typeface="Arial"/>
                  <a:cs typeface="Arial"/>
                  <a:sym typeface="Arial"/>
                </a:rPr>
                <a:t>Storage</a:t>
              </a:r>
              <a:endParaRPr/>
            </a:p>
          </p:txBody>
        </p:sp>
        <p:sp>
          <p:nvSpPr>
            <p:cNvPr descr="Storage charges." id="252" name="Google Shape;252;p29"/>
            <p:cNvSpPr txBox="1"/>
            <p:nvPr/>
          </p:nvSpPr>
          <p:spPr>
            <a:xfrm>
              <a:off x="4227023" y="3046557"/>
              <a:ext cx="3702753" cy="572464"/>
            </a:xfrm>
            <a:prstGeom prst="rect">
              <a:avLst/>
            </a:prstGeom>
            <a:noFill/>
            <a:ln>
              <a:noFill/>
            </a:ln>
          </p:spPr>
          <p:txBody>
            <a:bodyPr anchorCtr="0" anchor="t" bIns="146300" lIns="182875" spcFirstLastPara="1" rIns="182875" wrap="square" tIns="146300">
              <a:spAutoFit/>
            </a:bodyPr>
            <a:lstStyle/>
            <a:p>
              <a:pPr indent="-290513" lvl="0" marL="290513" marR="0" rtl="0" algn="l">
                <a:lnSpc>
                  <a:spcPct val="90000"/>
                </a:lnSpc>
                <a:spcBef>
                  <a:spcPts val="0"/>
                </a:spcBef>
                <a:spcAft>
                  <a:spcPts val="0"/>
                </a:spcAft>
                <a:buClr>
                  <a:schemeClr val="dk1"/>
                </a:buClr>
                <a:buSzPts val="1800"/>
                <a:buFont typeface="Arial"/>
                <a:buChar char="•"/>
              </a:pPr>
              <a:r>
                <a:rPr b="0" lang="en-US" sz="2000">
                  <a:solidFill>
                    <a:schemeClr val="dk1"/>
                  </a:solidFill>
                  <a:latin typeface="Arial"/>
                  <a:ea typeface="Arial"/>
                  <a:cs typeface="Arial"/>
                  <a:sym typeface="Arial"/>
                </a:rPr>
                <a:t>Charged typically per GB</a:t>
              </a:r>
              <a:endParaRPr/>
            </a:p>
          </p:txBody>
        </p:sp>
        <p:sp>
          <p:nvSpPr>
            <p:cNvPr id="253" name="Google Shape;253;p29"/>
            <p:cNvSpPr txBox="1"/>
            <p:nvPr/>
          </p:nvSpPr>
          <p:spPr>
            <a:xfrm>
              <a:off x="8913788" y="2506173"/>
              <a:ext cx="2137445" cy="627864"/>
            </a:xfrm>
            <a:prstGeom prst="rect">
              <a:avLst/>
            </a:prstGeom>
            <a:noFill/>
            <a:ln>
              <a:noFill/>
            </a:ln>
          </p:spPr>
          <p:txBody>
            <a:bodyPr anchorCtr="0" anchor="t" bIns="146300" lIns="182875" spcFirstLastPara="1" rIns="182875" wrap="square" tIns="146300">
              <a:spAutoFit/>
            </a:bodyPr>
            <a:lstStyle/>
            <a:p>
              <a:pPr indent="0" lvl="0" marL="0" marR="0" rtl="0" algn="ctr">
                <a:lnSpc>
                  <a:spcPct val="90000"/>
                </a:lnSpc>
                <a:spcBef>
                  <a:spcPts val="0"/>
                </a:spcBef>
                <a:spcAft>
                  <a:spcPts val="0"/>
                </a:spcAft>
                <a:buNone/>
              </a:pPr>
              <a:r>
                <a:rPr b="1" lang="en-US" sz="2400">
                  <a:solidFill>
                    <a:schemeClr val="accent6"/>
                  </a:solidFill>
                  <a:latin typeface="Arial"/>
                  <a:ea typeface="Arial"/>
                  <a:cs typeface="Arial"/>
                  <a:sym typeface="Arial"/>
                </a:rPr>
                <a:t>Data transfer</a:t>
              </a:r>
              <a:endParaRPr/>
            </a:p>
          </p:txBody>
        </p:sp>
        <p:sp>
          <p:nvSpPr>
            <p:cNvPr descr="Data transfer charges." id="254" name="Google Shape;254;p29"/>
            <p:cNvSpPr txBox="1"/>
            <p:nvPr/>
          </p:nvSpPr>
          <p:spPr>
            <a:xfrm>
              <a:off x="8192119" y="3046557"/>
              <a:ext cx="3714202" cy="2419124"/>
            </a:xfrm>
            <a:prstGeom prst="rect">
              <a:avLst/>
            </a:prstGeom>
            <a:noFill/>
            <a:ln>
              <a:noFill/>
            </a:ln>
          </p:spPr>
          <p:txBody>
            <a:bodyPr anchorCtr="0" anchor="t" bIns="146300" lIns="182875" spcFirstLastPara="1" rIns="182875" wrap="square" tIns="146300">
              <a:spAutoFit/>
            </a:bodyPr>
            <a:lstStyle/>
            <a:p>
              <a:pPr indent="-290513" lvl="0" marL="290513" marR="0" rtl="0" algn="l">
                <a:lnSpc>
                  <a:spcPct val="90000"/>
                </a:lnSpc>
                <a:spcBef>
                  <a:spcPts val="0"/>
                </a:spcBef>
                <a:spcAft>
                  <a:spcPts val="0"/>
                </a:spcAft>
                <a:buClr>
                  <a:schemeClr val="dk1"/>
                </a:buClr>
                <a:buSzPts val="1800"/>
                <a:buFont typeface="Arial"/>
                <a:buChar char="•"/>
              </a:pPr>
              <a:r>
                <a:rPr b="0" lang="en-US" sz="2000">
                  <a:solidFill>
                    <a:schemeClr val="dk1"/>
                  </a:solidFill>
                  <a:latin typeface="Arial"/>
                  <a:ea typeface="Arial"/>
                  <a:cs typeface="Arial"/>
                  <a:sym typeface="Arial"/>
                </a:rPr>
                <a:t>Outbound is aggregated and charged</a:t>
              </a:r>
              <a:endParaRPr/>
            </a:p>
            <a:p>
              <a:pPr indent="-290513" lvl="0" marL="290513" marR="0" rtl="0" algn="l">
                <a:lnSpc>
                  <a:spcPct val="90000"/>
                </a:lnSpc>
                <a:spcBef>
                  <a:spcPts val="1200"/>
                </a:spcBef>
                <a:spcAft>
                  <a:spcPts val="0"/>
                </a:spcAft>
                <a:buClr>
                  <a:schemeClr val="dk1"/>
                </a:buClr>
                <a:buSzPts val="1800"/>
                <a:buFont typeface="Arial"/>
                <a:buChar char="•"/>
              </a:pPr>
              <a:r>
                <a:rPr b="0" lang="en-US" sz="2000">
                  <a:solidFill>
                    <a:schemeClr val="dk1"/>
                  </a:solidFill>
                  <a:latin typeface="Arial"/>
                  <a:ea typeface="Arial"/>
                  <a:cs typeface="Arial"/>
                  <a:sym typeface="Arial"/>
                </a:rPr>
                <a:t>Inbound has no charge (with some exceptions)</a:t>
              </a:r>
              <a:endParaRPr/>
            </a:p>
            <a:p>
              <a:pPr indent="-290513" lvl="0" marL="290513" marR="0" rtl="0" algn="l">
                <a:lnSpc>
                  <a:spcPct val="90000"/>
                </a:lnSpc>
                <a:spcBef>
                  <a:spcPts val="1200"/>
                </a:spcBef>
                <a:spcAft>
                  <a:spcPts val="0"/>
                </a:spcAft>
                <a:buClr>
                  <a:schemeClr val="dk1"/>
                </a:buClr>
                <a:buSzPts val="1800"/>
                <a:buFont typeface="Arial"/>
                <a:buChar char="•"/>
              </a:pPr>
              <a:r>
                <a:rPr b="0" lang="en-US" sz="2000">
                  <a:solidFill>
                    <a:schemeClr val="dk1"/>
                  </a:solidFill>
                  <a:latin typeface="Arial"/>
                  <a:ea typeface="Arial"/>
                  <a:cs typeface="Arial"/>
                  <a:sym typeface="Arial"/>
                </a:rPr>
                <a:t>Charged typically per GB</a:t>
              </a:r>
              <a:endParaRPr/>
            </a:p>
            <a:p>
              <a:pPr indent="-290513" lvl="1" marL="290513" marR="0" rtl="0" algn="l">
                <a:lnSpc>
                  <a:spcPct val="90000"/>
                </a:lnSpc>
                <a:spcBef>
                  <a:spcPts val="1200"/>
                </a:spcBef>
                <a:spcAft>
                  <a:spcPts val="0"/>
                </a:spcAft>
                <a:buClr>
                  <a:schemeClr val="dk1"/>
                </a:buClr>
                <a:buSzPts val="1800"/>
                <a:buFont typeface="Arial"/>
                <a:buNone/>
              </a:pPr>
              <a:r>
                <a:t/>
              </a:r>
              <a:endParaRPr b="0" i="0" sz="2000" u="none" cap="none" strike="noStrike">
                <a:solidFill>
                  <a:schemeClr val="dk1"/>
                </a:solidFill>
                <a:latin typeface="Arial"/>
                <a:ea typeface="Arial"/>
                <a:cs typeface="Arial"/>
                <a:sym typeface="Arial"/>
              </a:endParaRPr>
            </a:p>
          </p:txBody>
        </p:sp>
      </p:grpSp>
      <p:sp>
        <p:nvSpPr>
          <p:cNvPr id="255" name="Google Shape;255;p2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256" name="Google Shape;256;p2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7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AWS support</a:t>
            </a:r>
            <a:endParaRPr/>
          </a:p>
        </p:txBody>
      </p:sp>
      <p:sp>
        <p:nvSpPr>
          <p:cNvPr id="824" name="Google Shape;824;p74"/>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Proactive guidance :</a:t>
            </a:r>
            <a:endParaRPr/>
          </a:p>
          <a:p>
            <a:pPr indent="-228600" lvl="1" marL="685800" rtl="0" algn="l">
              <a:lnSpc>
                <a:spcPct val="90000"/>
              </a:lnSpc>
              <a:spcBef>
                <a:spcPts val="500"/>
              </a:spcBef>
              <a:spcAft>
                <a:spcPts val="0"/>
              </a:spcAft>
              <a:buClr>
                <a:schemeClr val="dk1"/>
              </a:buClr>
              <a:buSzPts val="2400"/>
              <a:buChar char="•"/>
            </a:pPr>
            <a:r>
              <a:rPr lang="en-US"/>
              <a:t>Technical Account Manager (TAM)</a:t>
            </a:r>
            <a:endParaRPr/>
          </a:p>
          <a:p>
            <a:pPr indent="-228600" lvl="0" marL="228600" rtl="0" algn="l">
              <a:lnSpc>
                <a:spcPct val="90000"/>
              </a:lnSpc>
              <a:spcBef>
                <a:spcPts val="1000"/>
              </a:spcBef>
              <a:spcAft>
                <a:spcPts val="0"/>
              </a:spcAft>
              <a:buClr>
                <a:schemeClr val="dk1"/>
              </a:buClr>
              <a:buSzPts val="2800"/>
              <a:buChar char="•"/>
            </a:pPr>
            <a:r>
              <a:rPr lang="en-US"/>
              <a:t>Best practices :</a:t>
            </a:r>
            <a:endParaRPr/>
          </a:p>
          <a:p>
            <a:pPr indent="-228600" lvl="1" marL="685800" rtl="0" algn="l">
              <a:lnSpc>
                <a:spcPct val="90000"/>
              </a:lnSpc>
              <a:spcBef>
                <a:spcPts val="500"/>
              </a:spcBef>
              <a:spcAft>
                <a:spcPts val="0"/>
              </a:spcAft>
              <a:buClr>
                <a:schemeClr val="dk1"/>
              </a:buClr>
              <a:buSzPts val="2400"/>
              <a:buChar char="•"/>
            </a:pPr>
            <a:r>
              <a:rPr lang="en-US"/>
              <a:t>AWS Trusted Advisor</a:t>
            </a:r>
            <a:endParaRPr/>
          </a:p>
          <a:p>
            <a:pPr indent="-228600" lvl="0" marL="228600" rtl="0" algn="l">
              <a:lnSpc>
                <a:spcPct val="90000"/>
              </a:lnSpc>
              <a:spcBef>
                <a:spcPts val="1000"/>
              </a:spcBef>
              <a:spcAft>
                <a:spcPts val="0"/>
              </a:spcAft>
              <a:buClr>
                <a:schemeClr val="dk1"/>
              </a:buClr>
              <a:buSzPts val="2800"/>
              <a:buChar char="•"/>
            </a:pPr>
            <a:r>
              <a:rPr lang="en-US"/>
              <a:t>Account assistance : </a:t>
            </a:r>
            <a:endParaRPr/>
          </a:p>
          <a:p>
            <a:pPr indent="-228600" lvl="1" marL="685800" rtl="0" algn="l">
              <a:lnSpc>
                <a:spcPct val="90000"/>
              </a:lnSpc>
              <a:spcBef>
                <a:spcPts val="500"/>
              </a:spcBef>
              <a:spcAft>
                <a:spcPts val="0"/>
              </a:spcAft>
              <a:buClr>
                <a:schemeClr val="dk1"/>
              </a:buClr>
              <a:buSzPts val="2400"/>
              <a:buChar char="•"/>
            </a:pPr>
            <a:r>
              <a:rPr lang="en-US"/>
              <a:t>AWS Support Concierge</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825" name="Google Shape;825;p74"/>
          <p:cNvPicPr preferRelativeResize="0"/>
          <p:nvPr>
            <p:ph idx="2" type="body"/>
          </p:nvPr>
        </p:nvPicPr>
        <p:blipFill rotWithShape="1">
          <a:blip r:embed="rId3">
            <a:alphaModFix/>
          </a:blip>
          <a:srcRect b="0" l="0" r="0" t="0"/>
          <a:stretch/>
        </p:blipFill>
        <p:spPr>
          <a:xfrm>
            <a:off x="7237553" y="1524000"/>
            <a:ext cx="3522381" cy="4649788"/>
          </a:xfrm>
          <a:prstGeom prst="rect">
            <a:avLst/>
          </a:prstGeom>
          <a:noFill/>
          <a:ln>
            <a:noFill/>
          </a:ln>
        </p:spPr>
      </p:pic>
      <p:sp>
        <p:nvSpPr>
          <p:cNvPr id="826" name="Google Shape;826;p7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827" name="Google Shape;827;p7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7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r>
              <a:rPr lang="en-US"/>
              <a:t>Support plans</a:t>
            </a:r>
            <a:endParaRPr/>
          </a:p>
        </p:txBody>
      </p:sp>
      <p:sp>
        <p:nvSpPr>
          <p:cNvPr id="833" name="Google Shape;833;p75"/>
          <p:cNvSpPr txBox="1"/>
          <p:nvPr>
            <p:ph idx="1" type="body"/>
          </p:nvPr>
        </p:nvSpPr>
        <p:spPr>
          <a:xfrm>
            <a:off x="238541" y="1501265"/>
            <a:ext cx="8295860" cy="491330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AWS Support offers four support plans:</a:t>
            </a:r>
            <a:endParaRPr/>
          </a:p>
          <a:p>
            <a:pPr indent="-460375" lvl="0" marL="460375" rtl="0" algn="l">
              <a:lnSpc>
                <a:spcPct val="90000"/>
              </a:lnSpc>
              <a:spcBef>
                <a:spcPts val="1000"/>
              </a:spcBef>
              <a:spcAft>
                <a:spcPts val="0"/>
              </a:spcAft>
              <a:buClr>
                <a:schemeClr val="dk1"/>
              </a:buClr>
              <a:buSzPts val="2800"/>
              <a:buChar char="•"/>
            </a:pPr>
            <a:r>
              <a:rPr b="1" lang="en-US"/>
              <a:t>Basic Support</a:t>
            </a:r>
            <a:r>
              <a:rPr lang="en-US"/>
              <a:t> – Resource Center access, Service Health Dashboard, product FAQs, discussion forums, and support for health checks </a:t>
            </a:r>
            <a:endParaRPr/>
          </a:p>
          <a:p>
            <a:pPr indent="-460375" lvl="0" marL="460375" rtl="0" algn="l">
              <a:lnSpc>
                <a:spcPct val="90000"/>
              </a:lnSpc>
              <a:spcBef>
                <a:spcPts val="1000"/>
              </a:spcBef>
              <a:spcAft>
                <a:spcPts val="0"/>
              </a:spcAft>
              <a:buClr>
                <a:schemeClr val="dk1"/>
              </a:buClr>
              <a:buSzPts val="2800"/>
              <a:buChar char="•"/>
            </a:pPr>
            <a:r>
              <a:rPr b="1" lang="en-US"/>
              <a:t>Developer Support</a:t>
            </a:r>
            <a:r>
              <a:rPr lang="en-US"/>
              <a:t>: Support for early development on AWS</a:t>
            </a:r>
            <a:endParaRPr/>
          </a:p>
          <a:p>
            <a:pPr indent="-460375" lvl="0" marL="460375" rtl="0" algn="l">
              <a:lnSpc>
                <a:spcPct val="90000"/>
              </a:lnSpc>
              <a:spcBef>
                <a:spcPts val="1000"/>
              </a:spcBef>
              <a:spcAft>
                <a:spcPts val="0"/>
              </a:spcAft>
              <a:buClr>
                <a:schemeClr val="dk1"/>
              </a:buClr>
              <a:buSzPts val="2800"/>
              <a:buChar char="•"/>
            </a:pPr>
            <a:r>
              <a:rPr b="1" lang="en-US"/>
              <a:t>Business Support</a:t>
            </a:r>
            <a:r>
              <a:rPr lang="en-US"/>
              <a:t>: Customers that run production workloads</a:t>
            </a:r>
            <a:endParaRPr/>
          </a:p>
          <a:p>
            <a:pPr indent="-460375" lvl="0" marL="460375" rtl="0" algn="l">
              <a:lnSpc>
                <a:spcPct val="90000"/>
              </a:lnSpc>
              <a:spcBef>
                <a:spcPts val="1000"/>
              </a:spcBef>
              <a:spcAft>
                <a:spcPts val="0"/>
              </a:spcAft>
              <a:buClr>
                <a:schemeClr val="dk1"/>
              </a:buClr>
              <a:buSzPts val="2800"/>
              <a:buChar char="•"/>
            </a:pPr>
            <a:r>
              <a:rPr b="1" lang="en-US"/>
              <a:t>Enterprise Support</a:t>
            </a:r>
            <a:r>
              <a:rPr lang="en-US"/>
              <a:t>: Customers that run business and mission-critical workloads</a:t>
            </a:r>
            <a:endParaRPr/>
          </a:p>
        </p:txBody>
      </p:sp>
      <p:pic>
        <p:nvPicPr>
          <p:cNvPr descr="a meter." id="834" name="Google Shape;834;p75"/>
          <p:cNvPicPr preferRelativeResize="0"/>
          <p:nvPr/>
        </p:nvPicPr>
        <p:blipFill rotWithShape="1">
          <a:blip r:embed="rId3">
            <a:alphaModFix/>
          </a:blip>
          <a:srcRect b="23378" l="8777" r="8907" t="22637"/>
          <a:stretch/>
        </p:blipFill>
        <p:spPr>
          <a:xfrm>
            <a:off x="9326880" y="1463040"/>
            <a:ext cx="2788467" cy="1828800"/>
          </a:xfrm>
          <a:prstGeom prst="rect">
            <a:avLst/>
          </a:prstGeom>
          <a:noFill/>
          <a:ln>
            <a:noFill/>
          </a:ln>
        </p:spPr>
      </p:pic>
      <p:sp>
        <p:nvSpPr>
          <p:cNvPr id="835" name="Google Shape;835;p7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836" name="Google Shape;836;p7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76"/>
          <p:cNvSpPr txBox="1"/>
          <p:nvPr>
            <p:ph type="title"/>
          </p:nvPr>
        </p:nvSpPr>
        <p:spPr>
          <a:xfrm>
            <a:off x="238539" y="158621"/>
            <a:ext cx="11115261" cy="98904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Case severity and response times                                                   </a:t>
            </a:r>
            <a:endParaRPr/>
          </a:p>
        </p:txBody>
      </p:sp>
      <p:pic>
        <p:nvPicPr>
          <p:cNvPr descr="a chart showing response times for the four different support levels" id="842" name="Google Shape;842;p76"/>
          <p:cNvPicPr preferRelativeResize="0"/>
          <p:nvPr/>
        </p:nvPicPr>
        <p:blipFill rotWithShape="1">
          <a:blip r:embed="rId3">
            <a:alphaModFix/>
          </a:blip>
          <a:srcRect b="0" l="0" r="0" t="0"/>
          <a:stretch/>
        </p:blipFill>
        <p:spPr>
          <a:xfrm>
            <a:off x="734103" y="1444580"/>
            <a:ext cx="10723793" cy="3968840"/>
          </a:xfrm>
          <a:prstGeom prst="rect">
            <a:avLst/>
          </a:prstGeom>
          <a:noFill/>
          <a:ln>
            <a:noFill/>
          </a:ln>
        </p:spPr>
      </p:pic>
      <p:sp>
        <p:nvSpPr>
          <p:cNvPr id="843" name="Google Shape;843;p7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844" name="Google Shape;844;p7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7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Activity: Support plan scavenger hunt </a:t>
            </a:r>
            <a:endParaRPr/>
          </a:p>
        </p:txBody>
      </p:sp>
      <p:sp>
        <p:nvSpPr>
          <p:cNvPr id="850" name="Google Shape;850;p77"/>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Break up into groups of four or five and develop a recommendation for the best support plan for one of the business cases that are provided.</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Be prepared to report your findings back to the class.</a:t>
            </a:r>
            <a:endParaRPr/>
          </a:p>
          <a:p>
            <a:pPr indent="-50800" lvl="0" marL="228600" rtl="0" algn="l">
              <a:lnSpc>
                <a:spcPct val="90000"/>
              </a:lnSpc>
              <a:spcBef>
                <a:spcPts val="1000"/>
              </a:spcBef>
              <a:spcAft>
                <a:spcPts val="0"/>
              </a:spcAft>
              <a:buClr>
                <a:schemeClr val="dk1"/>
              </a:buClr>
              <a:buSzPts val="2800"/>
              <a:buNone/>
            </a:pPr>
            <a:r>
              <a:t/>
            </a:r>
            <a:endParaRPr/>
          </a:p>
          <a:p>
            <a:pPr indent="-76200" lvl="1" marL="685800" rtl="0" algn="l">
              <a:lnSpc>
                <a:spcPct val="90000"/>
              </a:lnSpc>
              <a:spcBef>
                <a:spcPts val="500"/>
              </a:spcBef>
              <a:spcAft>
                <a:spcPts val="0"/>
              </a:spcAft>
              <a:buClr>
                <a:schemeClr val="dk1"/>
              </a:buClr>
              <a:buSzPts val="2400"/>
              <a:buNone/>
            </a:pPr>
            <a:r>
              <a:t/>
            </a:r>
            <a:endParaRPr/>
          </a:p>
        </p:txBody>
      </p:sp>
      <p:sp>
        <p:nvSpPr>
          <p:cNvPr id="851" name="Google Shape;851;p7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852" name="Google Shape;852;p7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78"/>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n-US"/>
              <a:t>Module 2: Cloud Economics and Billing</a:t>
            </a:r>
            <a:endParaRPr/>
          </a:p>
          <a:p>
            <a:pPr indent="0" lvl="0" marL="0" rtl="0" algn="l">
              <a:lnSpc>
                <a:spcPct val="90000"/>
              </a:lnSpc>
              <a:spcBef>
                <a:spcPts val="1000"/>
              </a:spcBef>
              <a:spcAft>
                <a:spcPts val="0"/>
              </a:spcAft>
              <a:buClr>
                <a:srgbClr val="36C2B4"/>
              </a:buClr>
              <a:buSzPts val="2000"/>
              <a:buNone/>
            </a:pPr>
            <a:r>
              <a:t/>
            </a:r>
            <a:endParaRPr/>
          </a:p>
        </p:txBody>
      </p:sp>
      <p:sp>
        <p:nvSpPr>
          <p:cNvPr id="858" name="Google Shape;858;p78"/>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6000"/>
              <a:buFont typeface="Arial"/>
              <a:buNone/>
            </a:pPr>
            <a:r>
              <a:rPr lang="en-US"/>
              <a:t>Module wrap-up</a:t>
            </a:r>
            <a:endParaRPr/>
          </a:p>
        </p:txBody>
      </p:sp>
      <p:sp>
        <p:nvSpPr>
          <p:cNvPr id="859" name="Google Shape;859;p7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7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latin typeface="Arial"/>
                <a:ea typeface="Arial"/>
                <a:cs typeface="Arial"/>
                <a:sym typeface="Arial"/>
              </a:rPr>
              <a:t>Module summary                                                     </a:t>
            </a:r>
            <a:endParaRPr/>
          </a:p>
        </p:txBody>
      </p:sp>
      <p:sp>
        <p:nvSpPr>
          <p:cNvPr id="865" name="Google Shape;865;p79"/>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Explored the fundamental of AWS pricing</a:t>
            </a:r>
            <a:endParaRPr/>
          </a:p>
          <a:p>
            <a:pPr indent="-228600" lvl="0" marL="228600" rtl="0" algn="l">
              <a:lnSpc>
                <a:spcPct val="90000"/>
              </a:lnSpc>
              <a:spcBef>
                <a:spcPts val="1000"/>
              </a:spcBef>
              <a:spcAft>
                <a:spcPts val="0"/>
              </a:spcAft>
              <a:buClr>
                <a:schemeClr val="dk1"/>
              </a:buClr>
              <a:buSzPts val="2800"/>
              <a:buChar char="•"/>
            </a:pPr>
            <a:r>
              <a:rPr lang="en-US"/>
              <a:t>Reviewed TCO concepts </a:t>
            </a:r>
            <a:endParaRPr/>
          </a:p>
          <a:p>
            <a:pPr indent="-228600" lvl="0" marL="228600" rtl="0" algn="l">
              <a:lnSpc>
                <a:spcPct val="90000"/>
              </a:lnSpc>
              <a:spcBef>
                <a:spcPts val="1000"/>
              </a:spcBef>
              <a:spcAft>
                <a:spcPts val="0"/>
              </a:spcAft>
              <a:buClr>
                <a:schemeClr val="dk1"/>
              </a:buClr>
              <a:buSzPts val="2800"/>
              <a:buChar char="•"/>
            </a:pPr>
            <a:r>
              <a:rPr lang="en-US"/>
              <a:t>Reviewed an AWS Pricing Calculator estimate</a:t>
            </a:r>
            <a:endParaRPr/>
          </a:p>
          <a:p>
            <a:pPr indent="-228600" lvl="0" marL="228600" rtl="0" algn="l">
              <a:lnSpc>
                <a:spcPct val="90000"/>
              </a:lnSpc>
              <a:spcBef>
                <a:spcPts val="1000"/>
              </a:spcBef>
              <a:spcAft>
                <a:spcPts val="0"/>
              </a:spcAft>
              <a:buClr>
                <a:schemeClr val="dk1"/>
              </a:buClr>
              <a:buSzPts val="2800"/>
              <a:buChar char="•"/>
            </a:pPr>
            <a:r>
              <a:rPr lang="en-US"/>
              <a:t>Reviewed the Billing dashboard</a:t>
            </a:r>
            <a:endParaRPr/>
          </a:p>
          <a:p>
            <a:pPr indent="-228600" lvl="0" marL="228600" rtl="0" algn="l">
              <a:lnSpc>
                <a:spcPct val="90000"/>
              </a:lnSpc>
              <a:spcBef>
                <a:spcPts val="1000"/>
              </a:spcBef>
              <a:spcAft>
                <a:spcPts val="0"/>
              </a:spcAft>
              <a:buClr>
                <a:schemeClr val="dk1"/>
              </a:buClr>
              <a:buSzPts val="2800"/>
              <a:buChar char="•"/>
            </a:pPr>
            <a:r>
              <a:rPr lang="en-US"/>
              <a:t>Reviewed Technical Support options and costs</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r>
              <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r>
              <a:t/>
            </a:r>
            <a:endParaRPr>
              <a:latin typeface="Arial"/>
              <a:ea typeface="Arial"/>
              <a:cs typeface="Arial"/>
              <a:sym typeface="Arial"/>
            </a:endParaRPr>
          </a:p>
        </p:txBody>
      </p:sp>
      <p:sp>
        <p:nvSpPr>
          <p:cNvPr id="866" name="Google Shape;866;p7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867" name="Google Shape;867;p7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8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latin typeface="Arial"/>
                <a:ea typeface="Arial"/>
                <a:cs typeface="Arial"/>
                <a:sym typeface="Arial"/>
              </a:rPr>
              <a:t>Complete the knowledge check</a:t>
            </a:r>
            <a:endParaRPr/>
          </a:p>
        </p:txBody>
      </p:sp>
      <p:pic>
        <p:nvPicPr>
          <p:cNvPr id="873" name="Google Shape;873;p80"/>
          <p:cNvPicPr preferRelativeResize="0"/>
          <p:nvPr/>
        </p:nvPicPr>
        <p:blipFill rotWithShape="1">
          <a:blip r:embed="rId3">
            <a:alphaModFix/>
          </a:blip>
          <a:srcRect b="0" l="0" r="0" t="0"/>
          <a:stretch/>
        </p:blipFill>
        <p:spPr>
          <a:xfrm>
            <a:off x="2588755" y="1564105"/>
            <a:ext cx="6864617" cy="4576411"/>
          </a:xfrm>
          <a:prstGeom prst="rect">
            <a:avLst/>
          </a:prstGeom>
          <a:noFill/>
          <a:ln cap="flat" cmpd="sng" w="9525">
            <a:solidFill>
              <a:schemeClr val="accent1"/>
            </a:solidFill>
            <a:prstDash val="solid"/>
            <a:round/>
            <a:headEnd len="sm" w="sm" type="none"/>
            <a:tailEnd len="sm" w="sm" type="none"/>
          </a:ln>
        </p:spPr>
      </p:pic>
      <p:sp>
        <p:nvSpPr>
          <p:cNvPr id="874" name="Google Shape;874;p8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875" name="Google Shape;875;p8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8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Sample exam question</a:t>
            </a:r>
            <a:endParaRPr/>
          </a:p>
        </p:txBody>
      </p:sp>
      <p:sp>
        <p:nvSpPr>
          <p:cNvPr descr="key phrase in the question." id="881" name="Google Shape;881;p81"/>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400"/>
              <a:t>Which AWS service provides infrastructure security optimization recommendations? </a:t>
            </a:r>
            <a:endParaRPr/>
          </a:p>
          <a:p>
            <a:pPr indent="-514350" lvl="0" marL="514350" rtl="0" algn="l">
              <a:lnSpc>
                <a:spcPct val="90000"/>
              </a:lnSpc>
              <a:spcBef>
                <a:spcPts val="1000"/>
              </a:spcBef>
              <a:spcAft>
                <a:spcPts val="0"/>
              </a:spcAft>
              <a:buClr>
                <a:schemeClr val="dk1"/>
              </a:buClr>
              <a:buSzPts val="2400"/>
              <a:buAutoNum type="alphaUcPeriod"/>
            </a:pPr>
            <a:r>
              <a:rPr lang="en-US" sz="2400"/>
              <a:t>AWS Price List Application Programming Interface (API) </a:t>
            </a:r>
            <a:endParaRPr/>
          </a:p>
          <a:p>
            <a:pPr indent="-514350" lvl="0" marL="514350" rtl="0" algn="l">
              <a:lnSpc>
                <a:spcPct val="90000"/>
              </a:lnSpc>
              <a:spcBef>
                <a:spcPts val="1000"/>
              </a:spcBef>
              <a:spcAft>
                <a:spcPts val="0"/>
              </a:spcAft>
              <a:buClr>
                <a:schemeClr val="dk1"/>
              </a:buClr>
              <a:buSzPts val="2400"/>
              <a:buAutoNum type="alphaUcPeriod"/>
            </a:pPr>
            <a:r>
              <a:rPr lang="en-US" sz="2400"/>
              <a:t>Reserved Instances </a:t>
            </a:r>
            <a:endParaRPr/>
          </a:p>
          <a:p>
            <a:pPr indent="-514350" lvl="0" marL="514350" rtl="0" algn="l">
              <a:lnSpc>
                <a:spcPct val="90000"/>
              </a:lnSpc>
              <a:spcBef>
                <a:spcPts val="1000"/>
              </a:spcBef>
              <a:spcAft>
                <a:spcPts val="0"/>
              </a:spcAft>
              <a:buClr>
                <a:schemeClr val="dk1"/>
              </a:buClr>
              <a:buSzPts val="2400"/>
              <a:buAutoNum type="alphaUcPeriod"/>
            </a:pPr>
            <a:r>
              <a:rPr lang="en-US" sz="2400"/>
              <a:t>AWS Trusted Advisor</a:t>
            </a:r>
            <a:endParaRPr/>
          </a:p>
          <a:p>
            <a:pPr indent="-514350" lvl="0" marL="514350" rtl="0" algn="l">
              <a:lnSpc>
                <a:spcPct val="90000"/>
              </a:lnSpc>
              <a:spcBef>
                <a:spcPts val="1000"/>
              </a:spcBef>
              <a:spcAft>
                <a:spcPts val="0"/>
              </a:spcAft>
              <a:buClr>
                <a:schemeClr val="dk1"/>
              </a:buClr>
              <a:buSzPts val="2400"/>
              <a:buAutoNum type="alphaUcPeriod"/>
            </a:pPr>
            <a:r>
              <a:rPr lang="en-US" sz="2400"/>
              <a:t>Amazon Elastic Compute Cloud (Amazon EC2) Spot Fleet</a:t>
            </a:r>
            <a:endParaRPr/>
          </a:p>
        </p:txBody>
      </p:sp>
      <p:sp>
        <p:nvSpPr>
          <p:cNvPr descr="box around recommendations." id="882" name="Google Shape;882;p81"/>
          <p:cNvSpPr/>
          <p:nvPr/>
        </p:nvSpPr>
        <p:spPr>
          <a:xfrm>
            <a:off x="9029700" y="1528176"/>
            <a:ext cx="2611354" cy="42896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descr="box around answer C: AWS Trusted Advisor." id="883" name="Google Shape;883;p81"/>
          <p:cNvSpPr/>
          <p:nvPr/>
        </p:nvSpPr>
        <p:spPr>
          <a:xfrm>
            <a:off x="403057" y="2883572"/>
            <a:ext cx="3829051" cy="425557"/>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4" name="Google Shape;884;p81"/>
          <p:cNvSpPr txBox="1"/>
          <p:nvPr>
            <p:ph idx="11" type="ftr"/>
          </p:nvPr>
        </p:nvSpPr>
        <p:spPr>
          <a:xfrm>
            <a:off x="419100" y="6356350"/>
            <a:ext cx="397002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0" i="0" lang="en-US" sz="900">
                <a:solidFill>
                  <a:srgbClr val="888888"/>
                </a:solidFill>
                <a:latin typeface="Arial"/>
                <a:ea typeface="Arial"/>
                <a:cs typeface="Arial"/>
                <a:sym typeface="Arial"/>
              </a:rPr>
              <a:t>© 2019 Amazon Web Services, Inc. or its Affiliates. All rights reserved.</a:t>
            </a:r>
            <a:endParaRPr/>
          </a:p>
        </p:txBody>
      </p:sp>
      <p:sp>
        <p:nvSpPr>
          <p:cNvPr id="885" name="Google Shape;885;p8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8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Additional resources</a:t>
            </a:r>
            <a:endParaRPr/>
          </a:p>
        </p:txBody>
      </p:sp>
      <p:sp>
        <p:nvSpPr>
          <p:cNvPr id="891" name="Google Shape;891;p82"/>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AWS Economics Center: </a:t>
            </a:r>
            <a:r>
              <a:rPr lang="en-US" sz="2400" u="sng">
                <a:solidFill>
                  <a:schemeClr val="hlink"/>
                </a:solidFill>
                <a:hlinkClick r:id="rId3"/>
              </a:rPr>
              <a:t>http://aws.amazon.com/economics/</a:t>
            </a:r>
            <a:endParaRPr sz="2400"/>
          </a:p>
          <a:p>
            <a:pPr indent="-228600" lvl="0" marL="228600" rtl="0" algn="l">
              <a:lnSpc>
                <a:spcPct val="90000"/>
              </a:lnSpc>
              <a:spcBef>
                <a:spcPts val="1000"/>
              </a:spcBef>
              <a:spcAft>
                <a:spcPts val="0"/>
              </a:spcAft>
              <a:buClr>
                <a:schemeClr val="dk1"/>
              </a:buClr>
              <a:buSzPts val="2400"/>
              <a:buChar char="•"/>
            </a:pPr>
            <a:r>
              <a:rPr lang="en-US" sz="2400"/>
              <a:t>AWS Pricing Calculator: </a:t>
            </a:r>
            <a:r>
              <a:rPr lang="en-US" sz="2400" u="sng">
                <a:solidFill>
                  <a:schemeClr val="hlink"/>
                </a:solidFill>
                <a:hlinkClick r:id="rId4"/>
              </a:rPr>
              <a:t>https://calculator.aws/#/</a:t>
            </a:r>
            <a:r>
              <a:rPr lang="en-US" sz="2400"/>
              <a:t> </a:t>
            </a:r>
            <a:endParaRPr/>
          </a:p>
          <a:p>
            <a:pPr indent="-228600" lvl="0" marL="228600" rtl="0" algn="l">
              <a:lnSpc>
                <a:spcPct val="90000"/>
              </a:lnSpc>
              <a:spcBef>
                <a:spcPts val="1000"/>
              </a:spcBef>
              <a:spcAft>
                <a:spcPts val="0"/>
              </a:spcAft>
              <a:buClr>
                <a:schemeClr val="dk1"/>
              </a:buClr>
              <a:buSzPts val="2400"/>
              <a:buChar char="•"/>
            </a:pPr>
            <a:r>
              <a:rPr lang="en-US" sz="2400"/>
              <a:t>Case studies and research: </a:t>
            </a:r>
            <a:r>
              <a:rPr lang="en-US" sz="2400" u="sng">
                <a:solidFill>
                  <a:schemeClr val="hlink"/>
                </a:solidFill>
                <a:hlinkClick r:id="rId5"/>
              </a:rPr>
              <a:t>http://aws.amazon.com/economics/</a:t>
            </a:r>
            <a:endParaRPr sz="2400"/>
          </a:p>
          <a:p>
            <a:pPr indent="-228600" lvl="0" marL="228600" rtl="0" algn="l">
              <a:lnSpc>
                <a:spcPct val="90000"/>
              </a:lnSpc>
              <a:spcBef>
                <a:spcPts val="1000"/>
              </a:spcBef>
              <a:spcAft>
                <a:spcPts val="0"/>
              </a:spcAft>
              <a:buClr>
                <a:schemeClr val="dk1"/>
              </a:buClr>
              <a:buSzPts val="2400"/>
              <a:buChar char="•"/>
            </a:pPr>
            <a:r>
              <a:rPr lang="en-US" sz="2400"/>
              <a:t>Additional pricing exercises: </a:t>
            </a:r>
            <a:r>
              <a:rPr lang="en-US" sz="2400" u="sng">
                <a:solidFill>
                  <a:schemeClr val="hlink"/>
                </a:solidFill>
                <a:hlinkClick r:id="rId6"/>
              </a:rPr>
              <a:t>https://dx1572sre29wk.cloudfront.net/cost/</a:t>
            </a:r>
            <a:endParaRPr sz="2400"/>
          </a:p>
          <a:p>
            <a:pPr indent="0" lvl="0" marL="0" rtl="0" algn="l">
              <a:lnSpc>
                <a:spcPct val="90000"/>
              </a:lnSpc>
              <a:spcBef>
                <a:spcPts val="1000"/>
              </a:spcBef>
              <a:spcAft>
                <a:spcPts val="0"/>
              </a:spcAft>
              <a:buClr>
                <a:schemeClr val="dk1"/>
              </a:buClr>
              <a:buSzPts val="2400"/>
              <a:buNone/>
            </a:pPr>
            <a:r>
              <a:t/>
            </a:r>
            <a:endParaRPr sz="2400"/>
          </a:p>
        </p:txBody>
      </p:sp>
      <p:sp>
        <p:nvSpPr>
          <p:cNvPr id="892" name="Google Shape;892;p8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893" name="Google Shape;893;p8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3"/>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r>
              <a:rPr lang="en-US"/>
              <a:t>Thank you</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How do you pay for AWS?</a:t>
            </a:r>
            <a:endParaRPr/>
          </a:p>
        </p:txBody>
      </p:sp>
      <p:grpSp>
        <p:nvGrpSpPr>
          <p:cNvPr descr="summary of the payment philosophy." id="262" name="Google Shape;262;p30"/>
          <p:cNvGrpSpPr/>
          <p:nvPr/>
        </p:nvGrpSpPr>
        <p:grpSpPr>
          <a:xfrm>
            <a:off x="317277" y="2006965"/>
            <a:ext cx="11441839" cy="3604426"/>
            <a:chOff x="317277" y="2006965"/>
            <a:chExt cx="11441839" cy="3604426"/>
          </a:xfrm>
        </p:grpSpPr>
        <p:sp>
          <p:nvSpPr>
            <p:cNvPr id="263" name="Google Shape;263;p30"/>
            <p:cNvSpPr/>
            <p:nvPr/>
          </p:nvSpPr>
          <p:spPr>
            <a:xfrm>
              <a:off x="317277" y="2006965"/>
              <a:ext cx="3580781" cy="3601660"/>
            </a:xfrm>
            <a:prstGeom prst="roundRect">
              <a:avLst>
                <a:gd fmla="val 8598" name="adj"/>
              </a:avLst>
            </a:prstGeom>
            <a:solidFill>
              <a:schemeClr val="lt1"/>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chemeClr val="dk1"/>
                </a:solidFill>
                <a:latin typeface="Arial"/>
                <a:ea typeface="Arial"/>
                <a:cs typeface="Arial"/>
                <a:sym typeface="Arial"/>
              </a:endParaRPr>
            </a:p>
          </p:txBody>
        </p:sp>
        <p:pic>
          <p:nvPicPr>
            <p:cNvPr descr="pricing_pay-as-you-go." id="264" name="Google Shape;264;p30"/>
            <p:cNvPicPr preferRelativeResize="0"/>
            <p:nvPr/>
          </p:nvPicPr>
          <p:blipFill rotWithShape="1">
            <a:blip r:embed="rId3">
              <a:alphaModFix/>
            </a:blip>
            <a:srcRect b="0" l="0" r="0" t="0"/>
            <a:stretch/>
          </p:blipFill>
          <p:spPr>
            <a:xfrm>
              <a:off x="797979" y="2585130"/>
              <a:ext cx="2619375" cy="2857500"/>
            </a:xfrm>
            <a:prstGeom prst="rect">
              <a:avLst/>
            </a:prstGeom>
            <a:noFill/>
            <a:ln>
              <a:noFill/>
            </a:ln>
          </p:spPr>
        </p:pic>
        <p:sp>
          <p:nvSpPr>
            <p:cNvPr descr="Pay for what you use." id="265" name="Google Shape;265;p30"/>
            <p:cNvSpPr txBox="1"/>
            <p:nvPr/>
          </p:nvSpPr>
          <p:spPr>
            <a:xfrm>
              <a:off x="508353" y="2212896"/>
              <a:ext cx="3198633" cy="627864"/>
            </a:xfrm>
            <a:prstGeom prst="rect">
              <a:avLst/>
            </a:prstGeom>
            <a:noFill/>
            <a:ln>
              <a:noFill/>
            </a:ln>
          </p:spPr>
          <p:txBody>
            <a:bodyPr anchorCtr="0" anchor="t" bIns="146300" lIns="182875" spcFirstLastPara="1" rIns="182875" wrap="square" tIns="146300">
              <a:spAutoFit/>
            </a:bodyPr>
            <a:lstStyle/>
            <a:p>
              <a:pPr indent="0" lvl="0" marL="0" marR="0" rtl="0" algn="ctr">
                <a:lnSpc>
                  <a:spcPct val="90000"/>
                </a:lnSpc>
                <a:spcBef>
                  <a:spcPts val="0"/>
                </a:spcBef>
                <a:spcAft>
                  <a:spcPts val="0"/>
                </a:spcAft>
                <a:buNone/>
              </a:pPr>
              <a:r>
                <a:rPr b="1" lang="en-US" sz="2400">
                  <a:solidFill>
                    <a:schemeClr val="dk1"/>
                  </a:solidFill>
                  <a:latin typeface="Arial"/>
                  <a:ea typeface="Arial"/>
                  <a:cs typeface="Arial"/>
                  <a:sym typeface="Arial"/>
                </a:rPr>
                <a:t>Pay for what you use</a:t>
              </a:r>
              <a:endParaRPr/>
            </a:p>
          </p:txBody>
        </p:sp>
        <p:sp>
          <p:nvSpPr>
            <p:cNvPr id="266" name="Google Shape;266;p30"/>
            <p:cNvSpPr/>
            <p:nvPr/>
          </p:nvSpPr>
          <p:spPr>
            <a:xfrm>
              <a:off x="4247806" y="2009731"/>
              <a:ext cx="3580781" cy="3601660"/>
            </a:xfrm>
            <a:prstGeom prst="roundRect">
              <a:avLst>
                <a:gd fmla="val 8598" name="adj"/>
              </a:avLst>
            </a:prstGeom>
            <a:solidFill>
              <a:schemeClr val="lt1"/>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chemeClr val="dk1"/>
                </a:solidFill>
                <a:latin typeface="Arial"/>
                <a:ea typeface="Arial"/>
                <a:cs typeface="Arial"/>
                <a:sym typeface="Arial"/>
              </a:endParaRPr>
            </a:p>
          </p:txBody>
        </p:sp>
        <p:pic>
          <p:nvPicPr>
            <p:cNvPr descr="pricing_reserved-instances-change." id="267" name="Google Shape;267;p30"/>
            <p:cNvPicPr preferRelativeResize="0"/>
            <p:nvPr/>
          </p:nvPicPr>
          <p:blipFill rotWithShape="1">
            <a:blip r:embed="rId4">
              <a:alphaModFix/>
            </a:blip>
            <a:srcRect b="0" l="0" r="0" t="0"/>
            <a:stretch/>
          </p:blipFill>
          <p:spPr>
            <a:xfrm>
              <a:off x="4728507" y="2585130"/>
              <a:ext cx="2619375" cy="2857500"/>
            </a:xfrm>
            <a:prstGeom prst="rect">
              <a:avLst/>
            </a:prstGeom>
            <a:noFill/>
            <a:ln>
              <a:noFill/>
            </a:ln>
          </p:spPr>
        </p:pic>
        <p:sp>
          <p:nvSpPr>
            <p:cNvPr descr="Pay less when you reserve." id="268" name="Google Shape;268;p30"/>
            <p:cNvSpPr txBox="1"/>
            <p:nvPr/>
          </p:nvSpPr>
          <p:spPr>
            <a:xfrm>
              <a:off x="4096640" y="2212896"/>
              <a:ext cx="3883115" cy="627864"/>
            </a:xfrm>
            <a:prstGeom prst="rect">
              <a:avLst/>
            </a:prstGeom>
            <a:noFill/>
            <a:ln>
              <a:noFill/>
            </a:ln>
          </p:spPr>
          <p:txBody>
            <a:bodyPr anchorCtr="0" anchor="t" bIns="146300" lIns="182875" spcFirstLastPara="1" rIns="182875" wrap="square" tIns="146300">
              <a:spAutoFit/>
            </a:bodyPr>
            <a:lstStyle/>
            <a:p>
              <a:pPr indent="0" lvl="0" marL="0" marR="0" rtl="0" algn="ctr">
                <a:lnSpc>
                  <a:spcPct val="90000"/>
                </a:lnSpc>
                <a:spcBef>
                  <a:spcPts val="0"/>
                </a:spcBef>
                <a:spcAft>
                  <a:spcPts val="0"/>
                </a:spcAft>
                <a:buNone/>
              </a:pPr>
              <a:r>
                <a:rPr b="1" lang="en-US" sz="2400">
                  <a:solidFill>
                    <a:schemeClr val="dk1"/>
                  </a:solidFill>
                  <a:latin typeface="Arial"/>
                  <a:ea typeface="Arial"/>
                  <a:cs typeface="Arial"/>
                  <a:sym typeface="Arial"/>
                </a:rPr>
                <a:t>Pay less when you reserve</a:t>
              </a:r>
              <a:endParaRPr/>
            </a:p>
          </p:txBody>
        </p:sp>
        <p:sp>
          <p:nvSpPr>
            <p:cNvPr id="269" name="Google Shape;269;p30"/>
            <p:cNvSpPr/>
            <p:nvPr/>
          </p:nvSpPr>
          <p:spPr>
            <a:xfrm>
              <a:off x="8178335" y="2009731"/>
              <a:ext cx="3580781" cy="3601660"/>
            </a:xfrm>
            <a:prstGeom prst="roundRect">
              <a:avLst>
                <a:gd fmla="val 8598" name="adj"/>
              </a:avLst>
            </a:prstGeom>
            <a:solidFill>
              <a:schemeClr val="lt1"/>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chemeClr val="dk1"/>
                </a:solidFill>
                <a:latin typeface="Arial"/>
                <a:ea typeface="Arial"/>
                <a:cs typeface="Arial"/>
                <a:sym typeface="Arial"/>
              </a:endParaRPr>
            </a:p>
          </p:txBody>
        </p:sp>
        <p:pic>
          <p:nvPicPr>
            <p:cNvPr descr="pricing_pay-less-by-using-more." id="270" name="Google Shape;270;p30"/>
            <p:cNvPicPr preferRelativeResize="0"/>
            <p:nvPr/>
          </p:nvPicPr>
          <p:blipFill rotWithShape="1">
            <a:blip r:embed="rId5">
              <a:alphaModFix/>
            </a:blip>
            <a:srcRect b="0" l="0" r="0" t="0"/>
            <a:stretch/>
          </p:blipFill>
          <p:spPr>
            <a:xfrm>
              <a:off x="8659039" y="2753891"/>
              <a:ext cx="2619375" cy="2857500"/>
            </a:xfrm>
            <a:prstGeom prst="rect">
              <a:avLst/>
            </a:prstGeom>
            <a:noFill/>
            <a:ln>
              <a:noFill/>
            </a:ln>
          </p:spPr>
        </p:pic>
        <p:sp>
          <p:nvSpPr>
            <p:cNvPr descr="Pay less when you use more and as AWS grows." id="271" name="Google Shape;271;p30"/>
            <p:cNvSpPr txBox="1"/>
            <p:nvPr/>
          </p:nvSpPr>
          <p:spPr>
            <a:xfrm>
              <a:off x="8309287" y="2212896"/>
              <a:ext cx="3273113" cy="1292662"/>
            </a:xfrm>
            <a:prstGeom prst="rect">
              <a:avLst/>
            </a:prstGeom>
            <a:noFill/>
            <a:ln>
              <a:noFill/>
            </a:ln>
          </p:spPr>
          <p:txBody>
            <a:bodyPr anchorCtr="0" anchor="t" bIns="146300" lIns="182875" spcFirstLastPara="1" rIns="182875" wrap="square" tIns="146300">
              <a:spAutoFit/>
            </a:bodyPr>
            <a:lstStyle/>
            <a:p>
              <a:pPr indent="0" lvl="0" marL="0" marR="0" rtl="0" algn="ctr">
                <a:lnSpc>
                  <a:spcPct val="90000"/>
                </a:lnSpc>
                <a:spcBef>
                  <a:spcPts val="0"/>
                </a:spcBef>
                <a:spcAft>
                  <a:spcPts val="0"/>
                </a:spcAft>
                <a:buNone/>
              </a:pPr>
              <a:r>
                <a:rPr b="1" lang="en-US" sz="2400">
                  <a:solidFill>
                    <a:schemeClr val="dk1"/>
                  </a:solidFill>
                  <a:latin typeface="Arial"/>
                  <a:ea typeface="Arial"/>
                  <a:cs typeface="Arial"/>
                  <a:sym typeface="Arial"/>
                </a:rPr>
                <a:t>Pay less when you use more and as AWS grows</a:t>
              </a:r>
              <a:endParaRPr/>
            </a:p>
          </p:txBody>
        </p:sp>
      </p:grpSp>
      <p:sp>
        <p:nvSpPr>
          <p:cNvPr id="272" name="Google Shape;272;p3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273" name="Google Shape;273;p3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Pay for what you use</a:t>
            </a:r>
            <a:endParaRPr/>
          </a:p>
        </p:txBody>
      </p:sp>
      <p:sp>
        <p:nvSpPr>
          <p:cNvPr id="279" name="Google Shape;279;p31"/>
          <p:cNvSpPr/>
          <p:nvPr/>
        </p:nvSpPr>
        <p:spPr>
          <a:xfrm>
            <a:off x="1639848" y="1195585"/>
            <a:ext cx="9267057" cy="95410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Pay only for the services that you consume, with no large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upfront expenses.</a:t>
            </a:r>
            <a:endParaRPr/>
          </a:p>
        </p:txBody>
      </p:sp>
      <p:grpSp>
        <p:nvGrpSpPr>
          <p:cNvPr descr="summary of on premises and AWS costs." id="280" name="Google Shape;280;p31"/>
          <p:cNvGrpSpPr/>
          <p:nvPr/>
        </p:nvGrpSpPr>
        <p:grpSpPr>
          <a:xfrm>
            <a:off x="769033" y="2200921"/>
            <a:ext cx="10497927" cy="3397697"/>
            <a:chOff x="769033" y="2200921"/>
            <a:chExt cx="10497927" cy="3397697"/>
          </a:xfrm>
        </p:grpSpPr>
        <p:sp>
          <p:nvSpPr>
            <p:cNvPr id="281" name="Google Shape;281;p31"/>
            <p:cNvSpPr/>
            <p:nvPr/>
          </p:nvSpPr>
          <p:spPr>
            <a:xfrm>
              <a:off x="6480145" y="2200921"/>
              <a:ext cx="4786815" cy="3397697"/>
            </a:xfrm>
            <a:prstGeom prst="roundRect">
              <a:avLst>
                <a:gd fmla="val 8598" name="adj"/>
              </a:avLst>
            </a:prstGeom>
            <a:solidFill>
              <a:schemeClr val="lt1"/>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chemeClr val="dk1"/>
                </a:solidFill>
                <a:latin typeface="Arial"/>
                <a:ea typeface="Arial"/>
                <a:cs typeface="Arial"/>
                <a:sym typeface="Arial"/>
              </a:endParaRPr>
            </a:p>
          </p:txBody>
        </p:sp>
        <p:pic>
          <p:nvPicPr>
            <p:cNvPr descr="AWS costs." id="282" name="Google Shape;282;p31"/>
            <p:cNvPicPr preferRelativeResize="0"/>
            <p:nvPr/>
          </p:nvPicPr>
          <p:blipFill rotWithShape="1">
            <a:blip r:embed="rId3">
              <a:alphaModFix/>
            </a:blip>
            <a:srcRect b="0" l="0" r="0" t="0"/>
            <a:stretch/>
          </p:blipFill>
          <p:spPr>
            <a:xfrm>
              <a:off x="6421993" y="2915973"/>
              <a:ext cx="4524375" cy="2381250"/>
            </a:xfrm>
            <a:prstGeom prst="rect">
              <a:avLst/>
            </a:prstGeom>
            <a:noFill/>
            <a:ln>
              <a:noFill/>
            </a:ln>
          </p:spPr>
        </p:pic>
        <p:sp>
          <p:nvSpPr>
            <p:cNvPr id="283" name="Google Shape;283;p31"/>
            <p:cNvSpPr txBox="1"/>
            <p:nvPr/>
          </p:nvSpPr>
          <p:spPr>
            <a:xfrm>
              <a:off x="8349850" y="2409753"/>
              <a:ext cx="1047403" cy="627864"/>
            </a:xfrm>
            <a:prstGeom prst="rect">
              <a:avLst/>
            </a:prstGeom>
            <a:noFill/>
            <a:ln>
              <a:noFill/>
            </a:ln>
          </p:spPr>
          <p:txBody>
            <a:bodyPr anchorCtr="0" anchor="t" bIns="146300" lIns="182875" spcFirstLastPara="1" rIns="182875" wrap="square" tIns="146300">
              <a:spAutoFit/>
            </a:bodyPr>
            <a:lstStyle/>
            <a:p>
              <a:pPr indent="0" lvl="0" marL="0" marR="0" rtl="0" algn="l">
                <a:lnSpc>
                  <a:spcPct val="90000"/>
                </a:lnSpc>
                <a:spcBef>
                  <a:spcPts val="0"/>
                </a:spcBef>
                <a:spcAft>
                  <a:spcPts val="0"/>
                </a:spcAft>
                <a:buNone/>
              </a:pPr>
              <a:r>
                <a:rPr b="1" lang="en-US" sz="2400">
                  <a:solidFill>
                    <a:srgbClr val="F98E13"/>
                  </a:solidFill>
                  <a:latin typeface="Arial"/>
                  <a:ea typeface="Arial"/>
                  <a:cs typeface="Arial"/>
                  <a:sym typeface="Arial"/>
                </a:rPr>
                <a:t>AWS</a:t>
              </a:r>
              <a:endParaRPr/>
            </a:p>
          </p:txBody>
        </p:sp>
        <p:sp>
          <p:nvSpPr>
            <p:cNvPr id="284" name="Google Shape;284;p31"/>
            <p:cNvSpPr/>
            <p:nvPr/>
          </p:nvSpPr>
          <p:spPr>
            <a:xfrm>
              <a:off x="769033" y="2200921"/>
              <a:ext cx="4786815" cy="3397697"/>
            </a:xfrm>
            <a:prstGeom prst="roundRect">
              <a:avLst>
                <a:gd fmla="val 8598" name="adj"/>
              </a:avLst>
            </a:prstGeom>
            <a:solidFill>
              <a:schemeClr val="lt1"/>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chemeClr val="dk1"/>
                </a:solidFill>
                <a:latin typeface="Arial"/>
                <a:ea typeface="Arial"/>
                <a:cs typeface="Arial"/>
                <a:sym typeface="Arial"/>
              </a:endParaRPr>
            </a:p>
          </p:txBody>
        </p:sp>
        <p:pic>
          <p:nvPicPr>
            <p:cNvPr descr="On-premises costs." id="285" name="Google Shape;285;p31"/>
            <p:cNvPicPr preferRelativeResize="0"/>
            <p:nvPr/>
          </p:nvPicPr>
          <p:blipFill rotWithShape="1">
            <a:blip r:embed="rId4">
              <a:alphaModFix/>
            </a:blip>
            <a:srcRect b="0" l="0" r="0" t="0"/>
            <a:stretch/>
          </p:blipFill>
          <p:spPr>
            <a:xfrm>
              <a:off x="769033" y="2907424"/>
              <a:ext cx="4524375" cy="2381250"/>
            </a:xfrm>
            <a:prstGeom prst="rect">
              <a:avLst/>
            </a:prstGeom>
            <a:noFill/>
            <a:ln>
              <a:noFill/>
            </a:ln>
          </p:spPr>
        </p:pic>
        <p:sp>
          <p:nvSpPr>
            <p:cNvPr id="286" name="Google Shape;286;p31"/>
            <p:cNvSpPr txBox="1"/>
            <p:nvPr/>
          </p:nvSpPr>
          <p:spPr>
            <a:xfrm>
              <a:off x="2070632" y="2391789"/>
              <a:ext cx="2062103" cy="627864"/>
            </a:xfrm>
            <a:prstGeom prst="rect">
              <a:avLst/>
            </a:prstGeom>
            <a:noFill/>
            <a:ln>
              <a:noFill/>
            </a:ln>
          </p:spPr>
          <p:txBody>
            <a:bodyPr anchorCtr="0" anchor="t" bIns="146300" lIns="182875" spcFirstLastPara="1" rIns="182875" wrap="square" tIns="146300">
              <a:spAutoFit/>
            </a:bodyPr>
            <a:lstStyle/>
            <a:p>
              <a:pPr indent="0" lvl="0" marL="0" marR="0" rtl="0" algn="l">
                <a:lnSpc>
                  <a:spcPct val="90000"/>
                </a:lnSpc>
                <a:spcBef>
                  <a:spcPts val="0"/>
                </a:spcBef>
                <a:spcAft>
                  <a:spcPts val="0"/>
                </a:spcAft>
                <a:buNone/>
              </a:pPr>
              <a:r>
                <a:rPr b="1" lang="en-US" sz="2400">
                  <a:solidFill>
                    <a:srgbClr val="DB4949"/>
                  </a:solidFill>
                  <a:latin typeface="Arial"/>
                  <a:ea typeface="Arial"/>
                  <a:cs typeface="Arial"/>
                  <a:sym typeface="Arial"/>
                </a:rPr>
                <a:t>On premises</a:t>
              </a:r>
              <a:endParaRPr/>
            </a:p>
          </p:txBody>
        </p:sp>
      </p:grpSp>
      <p:sp>
        <p:nvSpPr>
          <p:cNvPr id="287" name="Google Shape;287;p3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288" name="Google Shape;288;p3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Pay less when you reserve</a:t>
            </a:r>
            <a:endParaRPr/>
          </a:p>
        </p:txBody>
      </p:sp>
      <p:sp>
        <p:nvSpPr>
          <p:cNvPr id="294" name="Google Shape;294;p32"/>
          <p:cNvSpPr txBox="1"/>
          <p:nvPr>
            <p:ph idx="1" type="body"/>
          </p:nvPr>
        </p:nvSpPr>
        <p:spPr>
          <a:xfrm>
            <a:off x="175461" y="1512627"/>
            <a:ext cx="3924140" cy="464878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US" sz="3000"/>
              <a:t>Invest in Reserved Instances (RIs):</a:t>
            </a:r>
            <a:endParaRPr/>
          </a:p>
          <a:p>
            <a:pPr indent="-471488" lvl="0" marL="471488" rtl="0" algn="l">
              <a:lnSpc>
                <a:spcPct val="90000"/>
              </a:lnSpc>
              <a:spcBef>
                <a:spcPts val="1000"/>
              </a:spcBef>
              <a:spcAft>
                <a:spcPts val="0"/>
              </a:spcAft>
              <a:buClr>
                <a:schemeClr val="dk1"/>
              </a:buClr>
              <a:buSzPct val="100000"/>
              <a:buChar char="•"/>
            </a:pPr>
            <a:r>
              <a:rPr lang="en-US"/>
              <a:t>Save up to 75 percent</a:t>
            </a:r>
            <a:endParaRPr/>
          </a:p>
          <a:p>
            <a:pPr indent="-471488" lvl="0" marL="471488" rtl="0" algn="l">
              <a:lnSpc>
                <a:spcPct val="90000"/>
              </a:lnSpc>
              <a:spcBef>
                <a:spcPts val="1000"/>
              </a:spcBef>
              <a:spcAft>
                <a:spcPts val="0"/>
              </a:spcAft>
              <a:buClr>
                <a:schemeClr val="dk1"/>
              </a:buClr>
              <a:buSzPct val="100000"/>
              <a:buChar char="•"/>
            </a:pPr>
            <a:r>
              <a:rPr lang="en-US"/>
              <a:t>Options:</a:t>
            </a:r>
            <a:endParaRPr/>
          </a:p>
          <a:p>
            <a:pPr indent="-471488" lvl="2" marL="928688" rtl="0" algn="l">
              <a:lnSpc>
                <a:spcPct val="90000"/>
              </a:lnSpc>
              <a:spcBef>
                <a:spcPts val="500"/>
              </a:spcBef>
              <a:spcAft>
                <a:spcPts val="0"/>
              </a:spcAft>
              <a:buClr>
                <a:schemeClr val="dk1"/>
              </a:buClr>
              <a:buSzPct val="100000"/>
              <a:buChar char="•"/>
            </a:pPr>
            <a:r>
              <a:rPr lang="en-US" sz="2400"/>
              <a:t>All Upfront Reserved Instance </a:t>
            </a:r>
            <a:r>
              <a:rPr b="1" lang="en-US" sz="2200">
                <a:solidFill>
                  <a:schemeClr val="accent5"/>
                </a:solidFill>
              </a:rPr>
              <a:t>(AURI) </a:t>
            </a:r>
            <a:r>
              <a:rPr b="1" lang="en-US" sz="2200"/>
              <a:t>🡪 largest discount</a:t>
            </a:r>
            <a:endParaRPr b="1" sz="2200"/>
          </a:p>
          <a:p>
            <a:pPr indent="-471488" lvl="2" marL="928688" rtl="0" algn="l">
              <a:lnSpc>
                <a:spcPct val="90000"/>
              </a:lnSpc>
              <a:spcBef>
                <a:spcPts val="500"/>
              </a:spcBef>
              <a:spcAft>
                <a:spcPts val="0"/>
              </a:spcAft>
              <a:buClr>
                <a:schemeClr val="dk1"/>
              </a:buClr>
              <a:buSzPct val="100000"/>
              <a:buChar char="•"/>
            </a:pPr>
            <a:r>
              <a:rPr lang="en-US" sz="2400"/>
              <a:t>Partial Upfront Reserved Instance </a:t>
            </a:r>
            <a:r>
              <a:rPr b="1" lang="en-US" sz="2200">
                <a:solidFill>
                  <a:schemeClr val="accent5"/>
                </a:solidFill>
              </a:rPr>
              <a:t>(PURI) </a:t>
            </a:r>
            <a:r>
              <a:rPr b="1" lang="en-US" sz="2200"/>
              <a:t>🡪 lower discounts</a:t>
            </a:r>
            <a:endParaRPr b="1" sz="2200">
              <a:solidFill>
                <a:schemeClr val="accent4"/>
              </a:solidFill>
            </a:endParaRPr>
          </a:p>
          <a:p>
            <a:pPr indent="-471488" lvl="2" marL="928688" rtl="0" algn="l">
              <a:lnSpc>
                <a:spcPct val="100000"/>
              </a:lnSpc>
              <a:spcBef>
                <a:spcPts val="500"/>
              </a:spcBef>
              <a:spcAft>
                <a:spcPts val="0"/>
              </a:spcAft>
              <a:buClr>
                <a:schemeClr val="dk1"/>
              </a:buClr>
              <a:buSzPct val="100000"/>
              <a:buChar char="•"/>
            </a:pPr>
            <a:r>
              <a:rPr lang="en-US" sz="2400"/>
              <a:t>No Upfront Payments Reserved Instance </a:t>
            </a:r>
            <a:r>
              <a:rPr b="1" lang="en-US" sz="2200">
                <a:solidFill>
                  <a:schemeClr val="accent5"/>
                </a:solidFill>
              </a:rPr>
              <a:t>(NURI) </a:t>
            </a:r>
            <a:r>
              <a:rPr b="1" lang="en-US" sz="2200"/>
              <a:t>🡪 smaller discount</a:t>
            </a:r>
            <a:endParaRPr b="1" sz="2200">
              <a:solidFill>
                <a:schemeClr val="accent4"/>
              </a:solidFill>
            </a:endParaRPr>
          </a:p>
          <a:p>
            <a:pPr indent="-316230" lvl="1" marL="914400" rtl="0" algn="l">
              <a:lnSpc>
                <a:spcPct val="90000"/>
              </a:lnSpc>
              <a:spcBef>
                <a:spcPts val="500"/>
              </a:spcBef>
              <a:spcAft>
                <a:spcPts val="0"/>
              </a:spcAft>
              <a:buClr>
                <a:schemeClr val="dk1"/>
              </a:buClr>
              <a:buSzPct val="100000"/>
              <a:buNone/>
            </a:pPr>
            <a:r>
              <a:t/>
            </a:r>
            <a:endParaRPr/>
          </a:p>
          <a:p>
            <a:pPr indent="0" lvl="1" marL="457200" rtl="0" algn="l">
              <a:lnSpc>
                <a:spcPct val="90000"/>
              </a:lnSpc>
              <a:spcBef>
                <a:spcPts val="500"/>
              </a:spcBef>
              <a:spcAft>
                <a:spcPts val="0"/>
              </a:spcAft>
              <a:buClr>
                <a:schemeClr val="dk1"/>
              </a:buClr>
              <a:buSzPct val="100000"/>
              <a:buNone/>
            </a:pPr>
            <a:r>
              <a:t/>
            </a:r>
            <a:endParaRPr/>
          </a:p>
        </p:txBody>
      </p:sp>
      <p:grpSp>
        <p:nvGrpSpPr>
          <p:cNvPr id="295" name="Google Shape;295;p32"/>
          <p:cNvGrpSpPr/>
          <p:nvPr/>
        </p:nvGrpSpPr>
        <p:grpSpPr>
          <a:xfrm>
            <a:off x="4400843" y="1653973"/>
            <a:ext cx="7224671" cy="3138291"/>
            <a:chOff x="2049403" y="2636108"/>
            <a:chExt cx="7224671" cy="3138291"/>
          </a:xfrm>
        </p:grpSpPr>
        <p:sp>
          <p:nvSpPr>
            <p:cNvPr id="296" name="Google Shape;296;p32"/>
            <p:cNvSpPr/>
            <p:nvPr/>
          </p:nvSpPr>
          <p:spPr>
            <a:xfrm>
              <a:off x="2049403" y="2636108"/>
              <a:ext cx="7224671" cy="3138291"/>
            </a:xfrm>
            <a:prstGeom prst="roundRect">
              <a:avLst>
                <a:gd fmla="val 10132" name="adj"/>
              </a:avLst>
            </a:prstGeom>
            <a:solidFill>
              <a:schemeClr val="lt1"/>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chemeClr val="dk1"/>
                </a:solidFill>
                <a:latin typeface="Arial"/>
                <a:ea typeface="Arial"/>
                <a:cs typeface="Arial"/>
                <a:sym typeface="Arial"/>
              </a:endParaRPr>
            </a:p>
          </p:txBody>
        </p:sp>
        <p:pic>
          <p:nvPicPr>
            <p:cNvPr descr="On Demand costs." id="297" name="Google Shape;297;p32"/>
            <p:cNvPicPr preferRelativeResize="0"/>
            <p:nvPr/>
          </p:nvPicPr>
          <p:blipFill rotWithShape="1">
            <a:blip r:embed="rId3">
              <a:alphaModFix/>
            </a:blip>
            <a:srcRect b="0" l="0" r="0" t="0"/>
            <a:stretch/>
          </p:blipFill>
          <p:spPr>
            <a:xfrm>
              <a:off x="4497806" y="2759221"/>
              <a:ext cx="714375" cy="2143125"/>
            </a:xfrm>
            <a:prstGeom prst="rect">
              <a:avLst/>
            </a:prstGeom>
            <a:noFill/>
            <a:ln>
              <a:noFill/>
            </a:ln>
          </p:spPr>
        </p:pic>
        <p:sp>
          <p:nvSpPr>
            <p:cNvPr id="298" name="Google Shape;298;p32"/>
            <p:cNvSpPr txBox="1"/>
            <p:nvPr/>
          </p:nvSpPr>
          <p:spPr>
            <a:xfrm>
              <a:off x="4183285" y="4819156"/>
              <a:ext cx="1278234" cy="794064"/>
            </a:xfrm>
            <a:prstGeom prst="rect">
              <a:avLst/>
            </a:prstGeom>
            <a:noFill/>
            <a:ln>
              <a:noFill/>
            </a:ln>
          </p:spPr>
          <p:txBody>
            <a:bodyPr anchorCtr="0" anchor="t" bIns="146300" lIns="182875" spcFirstLastPara="1" rIns="182875" wrap="square" tIns="146300">
              <a:spAutoFit/>
            </a:bodyPr>
            <a:lstStyle/>
            <a:p>
              <a:pPr indent="0" lvl="0" marL="0" marR="0" rtl="0" algn="ctr">
                <a:lnSpc>
                  <a:spcPct val="90000"/>
                </a:lnSpc>
                <a:spcBef>
                  <a:spcPts val="0"/>
                </a:spcBef>
                <a:spcAft>
                  <a:spcPts val="0"/>
                </a:spcAft>
                <a:buNone/>
              </a:pPr>
              <a:r>
                <a:rPr b="1" lang="en-US" sz="1800">
                  <a:solidFill>
                    <a:schemeClr val="dk1"/>
                  </a:solidFill>
                  <a:latin typeface="Arial"/>
                  <a:ea typeface="Arial"/>
                  <a:cs typeface="Arial"/>
                  <a:sym typeface="Arial"/>
                </a:rPr>
                <a:t>On</a:t>
              </a:r>
              <a:br>
                <a:rPr b="1" lang="en-US" sz="1800">
                  <a:solidFill>
                    <a:schemeClr val="dk1"/>
                  </a:solidFill>
                  <a:latin typeface="Arial"/>
                  <a:ea typeface="Arial"/>
                  <a:cs typeface="Arial"/>
                  <a:sym typeface="Arial"/>
                </a:rPr>
              </a:br>
              <a:r>
                <a:rPr b="1" lang="en-US" sz="1800">
                  <a:solidFill>
                    <a:schemeClr val="dk1"/>
                  </a:solidFill>
                  <a:latin typeface="Arial"/>
                  <a:ea typeface="Arial"/>
                  <a:cs typeface="Arial"/>
                  <a:sym typeface="Arial"/>
                </a:rPr>
                <a:t>Demand</a:t>
              </a:r>
              <a:endParaRPr/>
            </a:p>
          </p:txBody>
        </p:sp>
        <p:pic>
          <p:nvPicPr>
            <p:cNvPr descr="No upfront payments." id="299" name="Google Shape;299;p32"/>
            <p:cNvPicPr preferRelativeResize="0"/>
            <p:nvPr/>
          </p:nvPicPr>
          <p:blipFill rotWithShape="1">
            <a:blip r:embed="rId4">
              <a:alphaModFix/>
            </a:blip>
            <a:srcRect b="0" l="0" r="0" t="0"/>
            <a:stretch/>
          </p:blipFill>
          <p:spPr>
            <a:xfrm>
              <a:off x="5686593" y="2738340"/>
              <a:ext cx="714375" cy="2143125"/>
            </a:xfrm>
            <a:prstGeom prst="rect">
              <a:avLst/>
            </a:prstGeom>
            <a:noFill/>
            <a:ln>
              <a:noFill/>
            </a:ln>
          </p:spPr>
        </p:pic>
        <p:sp>
          <p:nvSpPr>
            <p:cNvPr id="300" name="Google Shape;300;p32"/>
            <p:cNvSpPr txBox="1"/>
            <p:nvPr/>
          </p:nvSpPr>
          <p:spPr>
            <a:xfrm>
              <a:off x="5677217" y="4819156"/>
              <a:ext cx="927177" cy="544765"/>
            </a:xfrm>
            <a:prstGeom prst="rect">
              <a:avLst/>
            </a:prstGeom>
            <a:noFill/>
            <a:ln>
              <a:noFill/>
            </a:ln>
          </p:spPr>
          <p:txBody>
            <a:bodyPr anchorCtr="0" anchor="t" bIns="146300" lIns="182875" spcFirstLastPara="1" rIns="182875" wrap="square" tIns="146300">
              <a:spAutoFit/>
            </a:bodyPr>
            <a:lstStyle/>
            <a:p>
              <a:pPr indent="0" lvl="0" marL="0" marR="0" rtl="0" algn="ctr">
                <a:lnSpc>
                  <a:spcPct val="90000"/>
                </a:lnSpc>
                <a:spcBef>
                  <a:spcPts val="0"/>
                </a:spcBef>
                <a:spcAft>
                  <a:spcPts val="0"/>
                </a:spcAft>
                <a:buNone/>
              </a:pPr>
              <a:r>
                <a:rPr b="1" lang="en-US" sz="1800">
                  <a:solidFill>
                    <a:srgbClr val="DB4949"/>
                  </a:solidFill>
                  <a:latin typeface="Arial"/>
                  <a:ea typeface="Arial"/>
                  <a:cs typeface="Arial"/>
                  <a:sym typeface="Arial"/>
                </a:rPr>
                <a:t>NURI</a:t>
              </a:r>
              <a:endParaRPr/>
            </a:p>
          </p:txBody>
        </p:sp>
        <p:pic>
          <p:nvPicPr>
            <p:cNvPr descr="Partial upfront reserved instance." id="301" name="Google Shape;301;p32"/>
            <p:cNvPicPr preferRelativeResize="0"/>
            <p:nvPr/>
          </p:nvPicPr>
          <p:blipFill rotWithShape="1">
            <a:blip r:embed="rId5">
              <a:alphaModFix/>
            </a:blip>
            <a:srcRect b="0" l="0" r="0" t="0"/>
            <a:stretch/>
          </p:blipFill>
          <p:spPr>
            <a:xfrm>
              <a:off x="6919325" y="2738340"/>
              <a:ext cx="714375" cy="2143125"/>
            </a:xfrm>
            <a:prstGeom prst="rect">
              <a:avLst/>
            </a:prstGeom>
            <a:noFill/>
            <a:ln>
              <a:noFill/>
            </a:ln>
          </p:spPr>
        </p:pic>
        <p:sp>
          <p:nvSpPr>
            <p:cNvPr id="302" name="Google Shape;302;p32"/>
            <p:cNvSpPr txBox="1"/>
            <p:nvPr/>
          </p:nvSpPr>
          <p:spPr>
            <a:xfrm>
              <a:off x="6851993" y="4819156"/>
              <a:ext cx="927177" cy="544765"/>
            </a:xfrm>
            <a:prstGeom prst="rect">
              <a:avLst/>
            </a:prstGeom>
            <a:noFill/>
            <a:ln>
              <a:noFill/>
            </a:ln>
          </p:spPr>
          <p:txBody>
            <a:bodyPr anchorCtr="0" anchor="t" bIns="146300" lIns="182875" spcFirstLastPara="1" rIns="182875" wrap="square" tIns="146300">
              <a:spAutoFit/>
            </a:bodyPr>
            <a:lstStyle/>
            <a:p>
              <a:pPr indent="0" lvl="0" marL="0" marR="0" rtl="0" algn="ctr">
                <a:lnSpc>
                  <a:spcPct val="90000"/>
                </a:lnSpc>
                <a:spcBef>
                  <a:spcPts val="0"/>
                </a:spcBef>
                <a:spcAft>
                  <a:spcPts val="0"/>
                </a:spcAft>
                <a:buNone/>
              </a:pPr>
              <a:r>
                <a:rPr b="1" lang="en-US" sz="1800">
                  <a:solidFill>
                    <a:srgbClr val="F98E13"/>
                  </a:solidFill>
                  <a:latin typeface="Arial"/>
                  <a:ea typeface="Arial"/>
                  <a:cs typeface="Arial"/>
                  <a:sym typeface="Arial"/>
                </a:rPr>
                <a:t>PURI</a:t>
              </a:r>
              <a:endParaRPr/>
            </a:p>
          </p:txBody>
        </p:sp>
        <p:pic>
          <p:nvPicPr>
            <p:cNvPr descr="All upfront reserved instance." id="303" name="Google Shape;303;p32"/>
            <p:cNvPicPr preferRelativeResize="0"/>
            <p:nvPr/>
          </p:nvPicPr>
          <p:blipFill rotWithShape="1">
            <a:blip r:embed="rId6">
              <a:alphaModFix/>
            </a:blip>
            <a:srcRect b="0" l="0" r="0" t="0"/>
            <a:stretch/>
          </p:blipFill>
          <p:spPr>
            <a:xfrm>
              <a:off x="8152057" y="2738339"/>
              <a:ext cx="714375" cy="2143125"/>
            </a:xfrm>
            <a:prstGeom prst="rect">
              <a:avLst/>
            </a:prstGeom>
            <a:noFill/>
            <a:ln>
              <a:noFill/>
            </a:ln>
          </p:spPr>
        </p:pic>
        <p:sp>
          <p:nvSpPr>
            <p:cNvPr id="304" name="Google Shape;304;p32"/>
            <p:cNvSpPr txBox="1"/>
            <p:nvPr/>
          </p:nvSpPr>
          <p:spPr>
            <a:xfrm>
              <a:off x="8045655" y="4819156"/>
              <a:ext cx="927177" cy="544765"/>
            </a:xfrm>
            <a:prstGeom prst="rect">
              <a:avLst/>
            </a:prstGeom>
            <a:noFill/>
            <a:ln>
              <a:noFill/>
            </a:ln>
          </p:spPr>
          <p:txBody>
            <a:bodyPr anchorCtr="0" anchor="t" bIns="146300" lIns="182875" spcFirstLastPara="1" rIns="182875" wrap="square" tIns="146300">
              <a:spAutoFit/>
            </a:bodyPr>
            <a:lstStyle/>
            <a:p>
              <a:pPr indent="0" lvl="0" marL="0" marR="0" rtl="0" algn="ctr">
                <a:lnSpc>
                  <a:spcPct val="90000"/>
                </a:lnSpc>
                <a:spcBef>
                  <a:spcPts val="0"/>
                </a:spcBef>
                <a:spcAft>
                  <a:spcPts val="0"/>
                </a:spcAft>
                <a:buNone/>
              </a:pPr>
              <a:r>
                <a:rPr b="1" lang="en-US" sz="1800">
                  <a:solidFill>
                    <a:srgbClr val="577AFB"/>
                  </a:solidFill>
                  <a:latin typeface="Arial"/>
                  <a:ea typeface="Arial"/>
                  <a:cs typeface="Arial"/>
                  <a:sym typeface="Arial"/>
                </a:rPr>
                <a:t>AURI</a:t>
              </a:r>
              <a:endParaRPr/>
            </a:p>
          </p:txBody>
        </p:sp>
        <p:pic>
          <p:nvPicPr>
            <p:cNvPr descr="EC2 instance." id="305" name="Google Shape;305;p32"/>
            <p:cNvPicPr preferRelativeResize="0"/>
            <p:nvPr/>
          </p:nvPicPr>
          <p:blipFill rotWithShape="1">
            <a:blip r:embed="rId7">
              <a:alphaModFix/>
            </a:blip>
            <a:srcRect b="0" l="0" r="0" t="0"/>
            <a:stretch/>
          </p:blipFill>
          <p:spPr>
            <a:xfrm>
              <a:off x="2360735" y="3155099"/>
              <a:ext cx="1632947" cy="1632947"/>
            </a:xfrm>
            <a:prstGeom prst="rect">
              <a:avLst/>
            </a:prstGeom>
            <a:noFill/>
            <a:ln>
              <a:noFill/>
            </a:ln>
          </p:spPr>
        </p:pic>
        <p:sp>
          <p:nvSpPr>
            <p:cNvPr descr="EC2 instance." id="306" name="Google Shape;306;p32"/>
            <p:cNvSpPr txBox="1"/>
            <p:nvPr/>
          </p:nvSpPr>
          <p:spPr>
            <a:xfrm>
              <a:off x="2420555" y="3648406"/>
              <a:ext cx="151330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EC2</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instance</a:t>
              </a:r>
              <a:endParaRPr/>
            </a:p>
          </p:txBody>
        </p:sp>
      </p:grpSp>
      <p:sp>
        <p:nvSpPr>
          <p:cNvPr id="307" name="Google Shape;307;p3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308" name="Google Shape;308;p3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t>Pay less by using more</a:t>
            </a:r>
            <a:endParaRPr/>
          </a:p>
        </p:txBody>
      </p:sp>
      <p:sp>
        <p:nvSpPr>
          <p:cNvPr id="314" name="Google Shape;314;p33"/>
          <p:cNvSpPr txBox="1"/>
          <p:nvPr>
            <p:ph idx="1" type="body"/>
          </p:nvPr>
        </p:nvSpPr>
        <p:spPr>
          <a:xfrm>
            <a:off x="238540" y="1440305"/>
            <a:ext cx="6290598" cy="49133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400"/>
              <a:t>Realize volume-based discounts:</a:t>
            </a:r>
            <a:endParaRPr/>
          </a:p>
          <a:p>
            <a:pPr indent="-519113" lvl="0" marL="519113" rtl="0" algn="l">
              <a:lnSpc>
                <a:spcPct val="90000"/>
              </a:lnSpc>
              <a:spcBef>
                <a:spcPts val="1000"/>
              </a:spcBef>
              <a:spcAft>
                <a:spcPts val="0"/>
              </a:spcAft>
              <a:buClr>
                <a:schemeClr val="accent5"/>
              </a:buClr>
              <a:buSzPts val="2400"/>
              <a:buChar char="•"/>
            </a:pPr>
            <a:r>
              <a:rPr b="1" lang="en-US" sz="2400">
                <a:solidFill>
                  <a:schemeClr val="accent5"/>
                </a:solidFill>
              </a:rPr>
              <a:t>Savings</a:t>
            </a:r>
            <a:r>
              <a:rPr lang="en-US" sz="2400"/>
              <a:t> as usage increases.</a:t>
            </a:r>
            <a:endParaRPr/>
          </a:p>
          <a:p>
            <a:pPr indent="-519113" lvl="0" marL="519113" rtl="0" algn="l">
              <a:lnSpc>
                <a:spcPct val="90000"/>
              </a:lnSpc>
              <a:spcBef>
                <a:spcPts val="1000"/>
              </a:spcBef>
              <a:spcAft>
                <a:spcPts val="0"/>
              </a:spcAft>
              <a:buClr>
                <a:schemeClr val="accent5"/>
              </a:buClr>
              <a:buSzPts val="2400"/>
              <a:buChar char="•"/>
            </a:pPr>
            <a:r>
              <a:rPr b="1" lang="en-US" sz="2400">
                <a:solidFill>
                  <a:schemeClr val="accent5"/>
                </a:solidFill>
              </a:rPr>
              <a:t>Tiered pricing </a:t>
            </a:r>
            <a:r>
              <a:rPr lang="en-US" sz="2400"/>
              <a:t>for services like Amazon Simple Storage Service (Amazon S3), Amazon Elastic Block Store (Amazon EBS), or Amazon Elastic File System (Amazon EFS) 🡪 the more you use, the less you pay per GB.</a:t>
            </a:r>
            <a:endParaRPr sz="2400"/>
          </a:p>
          <a:p>
            <a:pPr indent="-519113" lvl="0" marL="519113" rtl="0" algn="l">
              <a:lnSpc>
                <a:spcPct val="90000"/>
              </a:lnSpc>
              <a:spcBef>
                <a:spcPts val="1000"/>
              </a:spcBef>
              <a:spcAft>
                <a:spcPts val="0"/>
              </a:spcAft>
              <a:buClr>
                <a:schemeClr val="dk1"/>
              </a:buClr>
              <a:buSzPts val="2400"/>
              <a:buChar char="•"/>
            </a:pPr>
            <a:r>
              <a:rPr lang="en-US" sz="2400"/>
              <a:t>Multiple storage services deliver </a:t>
            </a:r>
            <a:r>
              <a:rPr b="1" lang="en-US" sz="2400">
                <a:solidFill>
                  <a:schemeClr val="accent5"/>
                </a:solidFill>
              </a:rPr>
              <a:t>lower</a:t>
            </a:r>
            <a:r>
              <a:rPr lang="en-US" sz="2400"/>
              <a:t> storage costs based on needs.</a:t>
            </a:r>
            <a:endParaRPr/>
          </a:p>
        </p:txBody>
      </p:sp>
      <p:grpSp>
        <p:nvGrpSpPr>
          <p:cNvPr id="315" name="Google Shape;315;p33"/>
          <p:cNvGrpSpPr/>
          <p:nvPr/>
        </p:nvGrpSpPr>
        <p:grpSpPr>
          <a:xfrm>
            <a:off x="6706864" y="2000051"/>
            <a:ext cx="4915776" cy="3015057"/>
            <a:chOff x="6706864" y="2000051"/>
            <a:chExt cx="4915776" cy="3015057"/>
          </a:xfrm>
        </p:grpSpPr>
        <p:sp>
          <p:nvSpPr>
            <p:cNvPr id="316" name="Google Shape;316;p33"/>
            <p:cNvSpPr/>
            <p:nvPr/>
          </p:nvSpPr>
          <p:spPr>
            <a:xfrm>
              <a:off x="6706864" y="2000051"/>
              <a:ext cx="4915775" cy="3015057"/>
            </a:xfrm>
            <a:prstGeom prst="roundRect">
              <a:avLst>
                <a:gd fmla="val 10132" name="adj"/>
              </a:avLst>
            </a:prstGeom>
            <a:solidFill>
              <a:schemeClr val="lt1"/>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chemeClr val="dk1"/>
                </a:solidFill>
                <a:latin typeface="Arial"/>
                <a:ea typeface="Arial"/>
                <a:cs typeface="Arial"/>
                <a:sym typeface="Arial"/>
              </a:endParaRPr>
            </a:p>
          </p:txBody>
        </p:sp>
        <p:pic>
          <p:nvPicPr>
            <p:cNvPr descr="S3 instance." id="317" name="Google Shape;317;p33"/>
            <p:cNvPicPr preferRelativeResize="0"/>
            <p:nvPr/>
          </p:nvPicPr>
          <p:blipFill rotWithShape="1">
            <a:blip r:embed="rId3">
              <a:alphaModFix/>
            </a:blip>
            <a:srcRect b="0" l="0" r="0" t="0"/>
            <a:stretch/>
          </p:blipFill>
          <p:spPr>
            <a:xfrm>
              <a:off x="6706864" y="2000051"/>
              <a:ext cx="1571844" cy="1428949"/>
            </a:xfrm>
            <a:prstGeom prst="rect">
              <a:avLst/>
            </a:prstGeom>
            <a:noFill/>
            <a:ln>
              <a:noFill/>
            </a:ln>
          </p:spPr>
        </p:pic>
        <p:pic>
          <p:nvPicPr>
            <p:cNvPr id="318" name="Google Shape;318;p33"/>
            <p:cNvPicPr preferRelativeResize="0"/>
            <p:nvPr/>
          </p:nvPicPr>
          <p:blipFill rotWithShape="1">
            <a:blip r:embed="rId4">
              <a:alphaModFix/>
            </a:blip>
            <a:srcRect b="0" l="0" r="0" t="0"/>
            <a:stretch/>
          </p:blipFill>
          <p:spPr>
            <a:xfrm>
              <a:off x="6706864" y="3435219"/>
              <a:ext cx="1571844" cy="1428949"/>
            </a:xfrm>
            <a:prstGeom prst="rect">
              <a:avLst/>
            </a:prstGeom>
            <a:noFill/>
            <a:ln>
              <a:noFill/>
            </a:ln>
          </p:spPr>
        </p:pic>
        <p:pic>
          <p:nvPicPr>
            <p:cNvPr descr="S3 instance." id="319" name="Google Shape;319;p33"/>
            <p:cNvPicPr preferRelativeResize="0"/>
            <p:nvPr/>
          </p:nvPicPr>
          <p:blipFill rotWithShape="1">
            <a:blip r:embed="rId5">
              <a:alphaModFix/>
            </a:blip>
            <a:srcRect b="0" l="0" r="0" t="0"/>
            <a:stretch/>
          </p:blipFill>
          <p:spPr>
            <a:xfrm>
              <a:off x="8378830" y="2000051"/>
              <a:ext cx="1571844" cy="1428949"/>
            </a:xfrm>
            <a:prstGeom prst="rect">
              <a:avLst/>
            </a:prstGeom>
            <a:noFill/>
            <a:ln>
              <a:noFill/>
            </a:ln>
          </p:spPr>
        </p:pic>
        <p:pic>
          <p:nvPicPr>
            <p:cNvPr id="320" name="Google Shape;320;p33"/>
            <p:cNvPicPr preferRelativeResize="0"/>
            <p:nvPr/>
          </p:nvPicPr>
          <p:blipFill rotWithShape="1">
            <a:blip r:embed="rId6">
              <a:alphaModFix/>
            </a:blip>
            <a:srcRect b="0" l="0" r="0" t="0"/>
            <a:stretch/>
          </p:blipFill>
          <p:spPr>
            <a:xfrm>
              <a:off x="8378830" y="3435219"/>
              <a:ext cx="1571844" cy="1428949"/>
            </a:xfrm>
            <a:prstGeom prst="rect">
              <a:avLst/>
            </a:prstGeom>
            <a:noFill/>
            <a:ln>
              <a:noFill/>
            </a:ln>
          </p:spPr>
        </p:pic>
        <p:pic>
          <p:nvPicPr>
            <p:cNvPr descr="S3 instance." id="321" name="Google Shape;321;p33"/>
            <p:cNvPicPr preferRelativeResize="0"/>
            <p:nvPr/>
          </p:nvPicPr>
          <p:blipFill rotWithShape="1">
            <a:blip r:embed="rId7">
              <a:alphaModFix/>
            </a:blip>
            <a:srcRect b="0" l="0" r="0" t="0"/>
            <a:stretch/>
          </p:blipFill>
          <p:spPr>
            <a:xfrm>
              <a:off x="10050796" y="2000051"/>
              <a:ext cx="1571844" cy="1428949"/>
            </a:xfrm>
            <a:prstGeom prst="rect">
              <a:avLst/>
            </a:prstGeom>
            <a:noFill/>
            <a:ln>
              <a:noFill/>
            </a:ln>
          </p:spPr>
        </p:pic>
        <p:pic>
          <p:nvPicPr>
            <p:cNvPr id="322" name="Google Shape;322;p33"/>
            <p:cNvPicPr preferRelativeResize="0"/>
            <p:nvPr/>
          </p:nvPicPr>
          <p:blipFill rotWithShape="1">
            <a:blip r:embed="rId8">
              <a:alphaModFix/>
            </a:blip>
            <a:srcRect b="0" l="0" r="0" t="0"/>
            <a:stretch/>
          </p:blipFill>
          <p:spPr>
            <a:xfrm>
              <a:off x="10050796" y="3435218"/>
              <a:ext cx="1571844" cy="1428949"/>
            </a:xfrm>
            <a:prstGeom prst="rect">
              <a:avLst/>
            </a:prstGeom>
            <a:noFill/>
            <a:ln>
              <a:noFill/>
            </a:ln>
          </p:spPr>
        </p:pic>
      </p:grpSp>
      <p:sp>
        <p:nvSpPr>
          <p:cNvPr id="323" name="Google Shape;323;p3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 2019 Amazon Web Services, Inc. or its Affiliates. All rights reserved.</a:t>
            </a:r>
            <a:endParaRPr/>
          </a:p>
        </p:txBody>
      </p:sp>
      <p:sp>
        <p:nvSpPr>
          <p:cNvPr id="324" name="Google Shape;324;p3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